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oboto Mono Medium"/>
      <p:regular r:id="rId58"/>
      <p:bold r:id="rId59"/>
      <p:italic r:id="rId60"/>
      <p:boldItalic r:id="rId61"/>
    </p:embeddedFont>
    <p:embeddedFont>
      <p:font typeface="Roboto"/>
      <p:regular r:id="rId62"/>
      <p:bold r:id="rId63"/>
      <p:italic r:id="rId64"/>
      <p:boldItalic r:id="rId65"/>
    </p:embeddedFont>
    <p:embeddedFont>
      <p:font typeface="Roboto Medium"/>
      <p:regular r:id="rId66"/>
      <p:bold r:id="rId67"/>
      <p:italic r:id="rId68"/>
      <p:boldItalic r:id="rId69"/>
    </p:embeddedFont>
    <p:embeddedFont>
      <p:font typeface="Google Sans"/>
      <p:regular r:id="rId70"/>
      <p:bold r:id="rId71"/>
      <p:italic r:id="rId72"/>
      <p:boldItalic r:id="rId73"/>
    </p:embeddedFont>
    <p:embeddedFont>
      <p:font typeface="Google Sans Medium"/>
      <p:regular r:id="rId74"/>
      <p:bold r:id="rId75"/>
      <p:italic r:id="rId76"/>
      <p:boldItalic r:id="rId77"/>
    </p:embeddedFont>
    <p:embeddedFont>
      <p:font typeface="Helvetica Neue Light"/>
      <p:regular r:id="rId78"/>
      <p:bold r:id="rId79"/>
      <p:italic r:id="rId80"/>
      <p:boldItalic r:id="rId81"/>
    </p:embeddedFont>
    <p:embeddedFont>
      <p:font typeface="Roboto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E4DC83-4808-4C0F-B20A-42CAB9EBBECF}">
  <a:tblStyle styleId="{B7E4DC83-4808-4C0F-B20A-42CAB9EBBE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Mono-italic.fntdata"/><Relationship Id="rId83" Type="http://schemas.openxmlformats.org/officeDocument/2006/relationships/font" Target="fonts/RobotoMon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RobotoMon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2" Type="http://schemas.openxmlformats.org/officeDocument/2006/relationships/font" Target="fonts/RobotoMono-regular.fntdata"/><Relationship Id="rId81"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boldItalic.fntdata"/><Relationship Id="rId72" Type="http://schemas.openxmlformats.org/officeDocument/2006/relationships/font" Target="fonts/GoogleSans-italic.fntdata"/><Relationship Id="rId31" Type="http://schemas.openxmlformats.org/officeDocument/2006/relationships/slide" Target="slides/slide25.xml"/><Relationship Id="rId75" Type="http://schemas.openxmlformats.org/officeDocument/2006/relationships/font" Target="fonts/GoogleSansMedium-bold.fntdata"/><Relationship Id="rId30" Type="http://schemas.openxmlformats.org/officeDocument/2006/relationships/slide" Target="slides/slide24.xml"/><Relationship Id="rId74" Type="http://schemas.openxmlformats.org/officeDocument/2006/relationships/font" Target="fonts/GoogleSansMedium-regular.fntdata"/><Relationship Id="rId33" Type="http://schemas.openxmlformats.org/officeDocument/2006/relationships/slide" Target="slides/slide27.xml"/><Relationship Id="rId77" Type="http://schemas.openxmlformats.org/officeDocument/2006/relationships/font" Target="fonts/GoogleSansMedium-boldItalic.fntdata"/><Relationship Id="rId32" Type="http://schemas.openxmlformats.org/officeDocument/2006/relationships/slide" Target="slides/slide26.xml"/><Relationship Id="rId76" Type="http://schemas.openxmlformats.org/officeDocument/2006/relationships/font" Target="fonts/GoogleSansMedium-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font" Target="fonts/GoogleSans-bold.fntdata"/><Relationship Id="rId70" Type="http://schemas.openxmlformats.org/officeDocument/2006/relationships/font" Target="fonts/Google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RobotoMonoMedium-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font" Target="fonts/RobotoMonoMedium-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MonoMedium-bold.fntdata"/><Relationship Id="rId14" Type="http://schemas.openxmlformats.org/officeDocument/2006/relationships/slide" Target="slides/slide8.xml"/><Relationship Id="rId58" Type="http://schemas.openxmlformats.org/officeDocument/2006/relationships/font" Target="fonts/RobotoMono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9beeab35a9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9beeab35a9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Hello everyone, and welcome. Today, we'll be diving into Flax NNX, a new neural network library for JAX that aims to simplify machine learning development. We will explore its core concepts, compare it with PyTorch, and see how it fits into the broader JAX ecosystem.  This is the first episode of a three part series introducing Flax NNX.  In this episode we’ll explain its core philosophy, how models are structured, and how state is managed.  We’ll focus on the "what" and "why" of NNX from a Python developer's perspective.  Let’s get started!</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9beeab35a9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9beeab35a9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of an </a:t>
            </a:r>
            <a:r>
              <a:rPr lang="en" sz="1300">
                <a:latin typeface="Roboto Mono Medium"/>
                <a:ea typeface="Roboto Mono Medium"/>
                <a:cs typeface="Roboto Mono Medium"/>
                <a:sym typeface="Roboto Mono Medium"/>
              </a:rPr>
              <a:t>nnx.Module</a:t>
            </a:r>
            <a:r>
              <a:rPr lang="en" sz="1300"/>
              <a:t> Python graph for a very simple linear model.  Notice that the weights and biases are </a:t>
            </a:r>
            <a:r>
              <a:rPr lang="en" sz="1300">
                <a:latin typeface="Roboto Mono Medium"/>
                <a:ea typeface="Roboto Mono Medium"/>
                <a:cs typeface="Roboto Mono Medium"/>
                <a:sym typeface="Roboto Mono Medium"/>
              </a:rPr>
              <a:t>nnx.Params</a:t>
            </a:r>
            <a:r>
              <a:rPr lang="en" sz="1300"/>
              <a:t>, while the dimensions are simple Python.  By the way, notice that </a:t>
            </a:r>
            <a:r>
              <a:rPr lang="en" sz="1300">
                <a:latin typeface="Roboto Mono Medium"/>
                <a:ea typeface="Roboto Mono Medium"/>
                <a:cs typeface="Roboto Mono Medium"/>
                <a:sym typeface="Roboto Mono Medium"/>
              </a:rPr>
              <a:t>nnx.display()</a:t>
            </a:r>
            <a:r>
              <a:rPr lang="en" sz="1300"/>
              <a:t> makes displaying a Python graph in a notebook really easy, and it’s very useful when you’re debugging!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9beeab35a9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9beeab35a9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more complex example showing nested modules, forming the layers of a model.  </a:t>
            </a:r>
            <a:r>
              <a:rPr lang="en" sz="1300">
                <a:latin typeface="Roboto Mono Medium"/>
                <a:ea typeface="Roboto Mono Medium"/>
                <a:cs typeface="Roboto Mono Medium"/>
                <a:sym typeface="Roboto Mono Medium"/>
              </a:rPr>
              <a:t>nnx.display()</a:t>
            </a:r>
            <a:r>
              <a:rPr lang="en" sz="1300"/>
              <a:t> uses the treescope library, which allows you to explore Python graphs visually.</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9beeab35a9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9beeab35a9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Accessing these submodules or parameters later is also standard Python attribute access: </a:t>
            </a:r>
            <a:r>
              <a:rPr lang="en" sz="1300">
                <a:latin typeface="Roboto Mono Medium"/>
                <a:ea typeface="Roboto Mono Medium"/>
                <a:cs typeface="Roboto Mono Medium"/>
                <a:sym typeface="Roboto Mono Medium"/>
              </a:rPr>
              <a:t>model.layer1</a:t>
            </a:r>
            <a:r>
              <a:rPr lang="en" sz="1300"/>
              <a:t> or </a:t>
            </a:r>
            <a:r>
              <a:rPr lang="en" sz="1300">
                <a:latin typeface="Roboto Mono Medium"/>
                <a:ea typeface="Roboto Mono Medium"/>
                <a:cs typeface="Roboto Mono Medium"/>
                <a:sym typeface="Roboto Mono Medium"/>
              </a:rPr>
              <a:t>model.layer1.weight</a:t>
            </a:r>
            <a:r>
              <a:rPr lang="en" sz="1300"/>
              <a:t>.  And importantly, standard Python reference semantics work exactly as you'd expect. If you create a layer and assign it to two different attributes – maybe for weight sharing between an encoder and decoder – both attributes will point to the exact same layer object in memory. There's no hidden copying or unexpected behavior here; it works just like Python references always do.  So, structurally, defining your models in NNX can feel quite similar to PyTorch. Now, let's dive into how state, like the actual weights and biases, is managed within these objects.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9beeab35a9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9beeab35a9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State management is explicit. Static configuration, like hyperparameters (dropout rates, hidden sizes), are just stored as regular Python attributes. The dynamic state – things that change or are learned, like weights (parameters) or BatchNorm statistics (buffers) – are held within special container objects, primarily </a:t>
            </a:r>
            <a:r>
              <a:rPr lang="en" sz="1300">
                <a:solidFill>
                  <a:schemeClr val="dk1"/>
                </a:solidFill>
                <a:latin typeface="Roboto Mono Medium"/>
                <a:ea typeface="Roboto Mono Medium"/>
                <a:cs typeface="Roboto Mono Medium"/>
                <a:sym typeface="Roboto Mono Medium"/>
              </a:rPr>
              <a:t>nnx.Variable</a:t>
            </a:r>
            <a:r>
              <a:rPr lang="en" sz="1300">
                <a:solidFill>
                  <a:schemeClr val="dk1"/>
                </a:solidFill>
              </a:rPr>
              <a:t> and its subclass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for trainable parameters. Think of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as analogous to </a:t>
            </a:r>
            <a:r>
              <a:rPr lang="en" sz="1300">
                <a:solidFill>
                  <a:schemeClr val="dk1"/>
                </a:solidFill>
                <a:latin typeface="Roboto Mono Medium"/>
                <a:ea typeface="Roboto Mono Medium"/>
                <a:cs typeface="Roboto Mono Medium"/>
                <a:sym typeface="Roboto Mono Medium"/>
              </a:rPr>
              <a:t>torch.nn.Parameter</a:t>
            </a:r>
            <a:r>
              <a:rPr lang="en" sz="1300">
                <a:solidFill>
                  <a:schemeClr val="dk1"/>
                </a:solidFill>
              </a:rPr>
              <a:t>. You access the underlying JAX array using the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attribute.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9beeab35a9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9beeab35a9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these </a:t>
            </a:r>
            <a:r>
              <a:rPr lang="en" sz="1300">
                <a:latin typeface="Roboto Mono Medium"/>
                <a:ea typeface="Roboto Mono Medium"/>
                <a:cs typeface="Roboto Mono Medium"/>
                <a:sym typeface="Roboto Mono Medium"/>
              </a:rPr>
              <a:t>nnx.Variable</a:t>
            </a:r>
            <a:r>
              <a:rPr lang="en" sz="1300"/>
              <a:t> objects allow for mutability. If a layer needs to update its internal state during the forward pass, like BatchNorm does, it can directly assign a new value to the </a:t>
            </a:r>
            <a:r>
              <a:rPr lang="en" sz="1300">
                <a:latin typeface="Roboto Mono Medium"/>
                <a:ea typeface="Roboto Mono Medium"/>
                <a:cs typeface="Roboto Mono Medium"/>
                <a:sym typeface="Roboto Mono Medium"/>
              </a:rPr>
              <a:t>.value</a:t>
            </a:r>
            <a:r>
              <a:rPr lang="en" sz="1300"/>
              <a:t> attribute of its state variable. This is a key difference from the typically immutable style often used with JAX PyTrees.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And as mentioned, reference sharing works exactly as you'd expect in Python. If you create a layer or a parameter variable and assign it to multiple attributes or parts of your model, they all point to the very same object in memory. This is essential for patterns like weight sharing, and Python graphs handle it naturally.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9beeab35a9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9beeab35a9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which demonstrates reference sharing, exactly what you’d expect in Python.</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9beeab35a9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9beeab35a9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different types of variables to manage different aspects of your model's state. </a:t>
            </a:r>
            <a:r>
              <a:rPr lang="en" sz="1300">
                <a:latin typeface="Roboto Mono Medium"/>
                <a:ea typeface="Roboto Mono Medium"/>
                <a:cs typeface="Roboto Mono Medium"/>
                <a:sym typeface="Roboto Mono Medium"/>
              </a:rPr>
              <a:t>nnx.Param</a:t>
            </a:r>
            <a:r>
              <a:rPr lang="en" sz="1300"/>
              <a:t> is for learnable parameters, </a:t>
            </a:r>
            <a:r>
              <a:rPr lang="en" sz="1300">
                <a:latin typeface="Roboto Mono Medium"/>
                <a:ea typeface="Roboto Mono Medium"/>
                <a:cs typeface="Roboto Mono Medium"/>
                <a:sym typeface="Roboto Mono Medium"/>
              </a:rPr>
              <a:t>nnx.State</a:t>
            </a:r>
            <a:r>
              <a:rPr lang="en" sz="1300"/>
              <a:t> is for mutable variables that change during the forward pass.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9beeab35a9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9beeab35a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use of both </a:t>
            </a:r>
            <a:r>
              <a:rPr lang="en" sz="1300">
                <a:latin typeface="Roboto Mono Medium"/>
                <a:ea typeface="Roboto Mono Medium"/>
                <a:cs typeface="Roboto Mono Medium"/>
                <a:sym typeface="Roboto Mono Medium"/>
              </a:rPr>
              <a:t>nnx.Param </a:t>
            </a:r>
            <a:r>
              <a:rPr lang="en" sz="1300"/>
              <a:t>and standard Python containers. </a:t>
            </a:r>
            <a:r>
              <a:rPr b="1" lang="en" sz="1300"/>
              <a:t>weight</a:t>
            </a:r>
            <a:r>
              <a:rPr lang="en" sz="1300"/>
              <a:t> is a learnable parameter, while </a:t>
            </a:r>
            <a:r>
              <a:rPr b="1" lang="en" sz="1300"/>
              <a:t>bias</a:t>
            </a:r>
            <a:r>
              <a:rPr lang="en" sz="1300"/>
              <a:t> is a Python dictionary that can be updated.</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9beeab35a9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9beeab35a9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requires explicit handling of random numbers, and NNX provides the </a:t>
            </a:r>
            <a:r>
              <a:rPr lang="en" sz="1300">
                <a:latin typeface="Courier"/>
                <a:ea typeface="Courier"/>
                <a:cs typeface="Courier"/>
                <a:sym typeface="Courier"/>
              </a:rPr>
              <a:t>nnx.Rngs</a:t>
            </a:r>
            <a:r>
              <a:rPr lang="en" sz="1300"/>
              <a:t> object to manage this. This is crucial for reproducibility.  But NNX 0.11 makes this even more robust. When you pass an Rngs object to a layer, like nnx.Linear, the layer doesn't just hold a reference to the original; it creates its own unique </a:t>
            </a:r>
            <a:r>
              <a:rPr b="1" lang="en" sz="1300"/>
              <a:t>forked copy</a:t>
            </a:r>
            <a:r>
              <a:rPr lang="en" sz="1300"/>
              <a:t> of the RNG state. This might seem like a small detail, but it's a huge win for preventing subtle bugs. It means that two layers can't accidentally use and advance the same RNG stream, which makes building complex, vectorized, or scanned models much safer and more predictable.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9beeab35a9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9beeab35a9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uses eager parameter initialization. This means that when you create a module, its parameters are immediately initialized. You also need to provide all shape information upfront.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9beeab35a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9beeab35a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powerful neural network library built on top of JAX. It's designed to be flexible and performant, making it a great choice for research and production. Flax NNX is the newest iteration, building upon and improving the previous Linen API.</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9beeab35a9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9beeab35a9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also provides a Functional API with </a:t>
            </a:r>
            <a:r>
              <a:rPr lang="en" sz="1300">
                <a:latin typeface="Roboto Mono Medium"/>
                <a:ea typeface="Roboto Mono Medium"/>
                <a:cs typeface="Roboto Mono Medium"/>
                <a:sym typeface="Roboto Mono Medium"/>
              </a:rPr>
              <a:t>split, merge, </a:t>
            </a:r>
            <a:r>
              <a:rPr lang="en" sz="1300"/>
              <a:t>and</a:t>
            </a:r>
            <a:r>
              <a:rPr lang="en" sz="1300">
                <a:latin typeface="Roboto Mono Medium"/>
                <a:ea typeface="Roboto Mono Medium"/>
                <a:cs typeface="Roboto Mono Medium"/>
                <a:sym typeface="Roboto Mono Medium"/>
              </a:rPr>
              <a:t> update</a:t>
            </a:r>
            <a:r>
              <a:rPr lang="en" sz="1300"/>
              <a:t>. These functions allow you to separate a module's architecture from its parameters, which enables interoperability with pure JAX transformations.</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9beeab35a9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9beeab35a9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Functional API. We use </a:t>
            </a:r>
            <a:r>
              <a:rPr lang="en" sz="1300">
                <a:latin typeface="Courier"/>
                <a:ea typeface="Courier"/>
                <a:cs typeface="Courier"/>
                <a:sym typeface="Courier"/>
              </a:rPr>
              <a:t>nnx.split</a:t>
            </a:r>
            <a:r>
              <a:rPr lang="en" sz="1300"/>
              <a:t> to separate the module's structure and state, and </a:t>
            </a:r>
            <a:r>
              <a:rPr lang="en" sz="1300">
                <a:latin typeface="Courier"/>
                <a:ea typeface="Courier"/>
                <a:cs typeface="Courier"/>
                <a:sym typeface="Courier"/>
              </a:rPr>
              <a:t>nnx.merge</a:t>
            </a:r>
            <a:r>
              <a:rPr lang="en" sz="1300"/>
              <a:t> to reconstruct it. The counter's state is preserved.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9beeab35a9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9beeab35a9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JAX and NNX offer </a:t>
            </a:r>
            <a:r>
              <a:rPr lang="en" sz="1300">
                <a:latin typeface="Roboto Mono Medium"/>
                <a:ea typeface="Roboto Mono Medium"/>
                <a:cs typeface="Roboto Mono Medium"/>
                <a:sym typeface="Roboto Mono Medium"/>
              </a:rPr>
              <a:t>jit()</a:t>
            </a:r>
            <a:r>
              <a:rPr lang="en" sz="1300"/>
              <a:t>, and as we’ve discussed this is key to getting speedups. Think of </a:t>
            </a:r>
            <a:r>
              <a:rPr lang="en" sz="1300">
                <a:latin typeface="Roboto Mono Medium"/>
                <a:ea typeface="Roboto Mono Medium"/>
                <a:cs typeface="Roboto Mono Medium"/>
                <a:sym typeface="Roboto Mono Medium"/>
              </a:rPr>
              <a:t>jit()</a:t>
            </a:r>
            <a:r>
              <a:rPr lang="en" sz="1300"/>
              <a:t> like NNX's version of </a:t>
            </a:r>
            <a:r>
              <a:rPr lang="en" sz="1300">
                <a:latin typeface="Roboto Mono Medium"/>
                <a:ea typeface="Roboto Mono Medium"/>
                <a:cs typeface="Roboto Mono Medium"/>
                <a:sym typeface="Roboto Mono Medium"/>
              </a:rPr>
              <a:t>torch.compile</a:t>
            </a:r>
            <a:r>
              <a:rPr lang="en" sz="1300"/>
              <a:t>, but quite a bit faster – it analyzes your Python code and compiles it down to highly optimized machine code using XLA, targeting your specific hardware.  The performance gains can be substantial. However, and this is crucial, the advice isn't to just put </a:t>
            </a:r>
            <a:r>
              <a:rPr lang="en" sz="1300">
                <a:latin typeface="Roboto Mono Medium"/>
                <a:ea typeface="Roboto Mono Medium"/>
                <a:cs typeface="Roboto Mono Medium"/>
                <a:sym typeface="Roboto Mono Medium"/>
              </a:rPr>
              <a:t>nnx.jit()</a:t>
            </a:r>
            <a:r>
              <a:rPr lang="en" sz="1300"/>
              <a:t> on every single function you write. To get the most benefit, you need to be selective.  The primary requirement for a function to be a good candidate for </a:t>
            </a:r>
            <a:r>
              <a:rPr lang="en" sz="1300">
                <a:latin typeface="Roboto Mono Medium"/>
                <a:ea typeface="Roboto Mono Medium"/>
                <a:cs typeface="Roboto Mono Medium"/>
                <a:sym typeface="Roboto Mono Medium"/>
              </a:rPr>
              <a:t>jit()</a:t>
            </a:r>
            <a:r>
              <a:rPr lang="en" sz="1300"/>
              <a:t> is that it should be what we call a 'Traceable Function'. Let's break down exactly what that means, because it's fundamental to using </a:t>
            </a:r>
            <a:r>
              <a:rPr lang="en" sz="1300">
                <a:latin typeface="Roboto Mono Medium"/>
                <a:ea typeface="Roboto Mono Medium"/>
                <a:cs typeface="Roboto Mono Medium"/>
                <a:sym typeface="Roboto Mono Medium"/>
              </a:rPr>
              <a:t>jit()</a:t>
            </a:r>
            <a:r>
              <a:rPr lang="en" sz="1300"/>
              <a:t> effectively.</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9beeab35a9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9beeab35a9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exactly makes a function 'traceable'?  A traceable function essentially behaves like a mathematical function: give it the same inputs, and you always get the same output back. Critically, it doesn't do anything else besides compute that output.  So the golden rule is simple: </a:t>
            </a:r>
            <a:r>
              <a:rPr b="1" lang="en" sz="1300"/>
              <a:t>Only apply jax.jit or nnx.jit to functions that are traceable.</a:t>
            </a:r>
            <a:r>
              <a:rPr lang="en" sz="1300"/>
              <a:t> If your function just takes JAX arrays, does math on them, and returns JAX arrays, it's likely pure and a great candidate for </a:t>
            </a:r>
            <a:r>
              <a:rPr lang="en" sz="1300">
                <a:latin typeface="Roboto Mono Medium"/>
                <a:ea typeface="Roboto Mono Medium"/>
                <a:cs typeface="Roboto Mono Medium"/>
                <a:sym typeface="Roboto Mono Medium"/>
              </a:rPr>
              <a:t>jit()</a:t>
            </a:r>
            <a:r>
              <a:rPr lang="en" sz="1300"/>
              <a:t>. Incidentally, aiming for traceable functions is often good coding practice in general, as they tend to be much easier to understand, test, and debug.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9beeab35a9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9beeab35a9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Side effects are actions that reach outside the function to interact with the wider world or program state. Common examples include modifying a global variable, or maybe appending an item to a list that was passed into the function – changing the original list. Even simple things like print statements are side effects, as are reading files or interacting with networks.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9beeab35a9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9beeab35a9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one more common scenario where you should hesitate before applying </a:t>
            </a:r>
            <a:r>
              <a:rPr lang="en" sz="1300">
                <a:latin typeface="Roboto Mono Medium"/>
                <a:ea typeface="Roboto Mono Medium"/>
                <a:cs typeface="Roboto Mono Medium"/>
                <a:sym typeface="Roboto Mono Medium"/>
              </a:rPr>
              <a:t>jit()</a:t>
            </a:r>
            <a:r>
              <a:rPr lang="en" sz="1300"/>
              <a:t>, even if the function is technically traceable.  This involves standard Python control flow – your basic if statements or while loops – where the decision about which code path to take, or how many times to loop, depends directly on the value of an input argument.  Look at this simple example. The path taken depends entirely on whether </a:t>
            </a:r>
            <a:r>
              <a:rPr lang="en" sz="1300">
                <a:latin typeface="Courier"/>
                <a:ea typeface="Courier"/>
                <a:cs typeface="Courier"/>
                <a:sym typeface="Courier"/>
              </a:rPr>
              <a:t>x</a:t>
            </a:r>
            <a:r>
              <a:rPr lang="en" sz="1300"/>
              <a:t> is greater than </a:t>
            </a:r>
            <a:r>
              <a:rPr lang="en" sz="1300">
                <a:latin typeface="Courier"/>
                <a:ea typeface="Courier"/>
                <a:cs typeface="Courier"/>
                <a:sym typeface="Courier"/>
              </a:rPr>
              <a:t>threshold</a:t>
            </a:r>
            <a:r>
              <a:rPr lang="en" sz="1300"/>
              <a: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9beeab35a9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9beeab35a9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is this a problem for </a:t>
            </a:r>
            <a:r>
              <a:rPr lang="en" sz="1300">
                <a:latin typeface="Roboto Mono Medium"/>
                <a:ea typeface="Roboto Mono Medium"/>
                <a:cs typeface="Roboto Mono Medium"/>
                <a:sym typeface="Roboto Mono Medium"/>
              </a:rPr>
              <a:t>jit()</a:t>
            </a:r>
            <a:r>
              <a:rPr lang="en" sz="1300"/>
              <a:t>?  Remember that JAX traces the function once to compile it. It does this based on the shapes and types of the inputs. But in the previous example the Python if statement needs the actual value of </a:t>
            </a:r>
            <a:r>
              <a:rPr lang="en" sz="1300">
                <a:latin typeface="Courier"/>
                <a:ea typeface="Courier"/>
                <a:cs typeface="Courier"/>
                <a:sym typeface="Courier"/>
              </a:rPr>
              <a:t>x</a:t>
            </a:r>
            <a:r>
              <a:rPr lang="en" sz="1300"/>
              <a:t> and </a:t>
            </a:r>
            <a:r>
              <a:rPr lang="en" sz="1300">
                <a:latin typeface="Courier"/>
                <a:ea typeface="Courier"/>
                <a:cs typeface="Courier"/>
                <a:sym typeface="Courier"/>
              </a:rPr>
              <a:t>threshold</a:t>
            </a:r>
            <a:r>
              <a:rPr lang="en" sz="1300"/>
              <a:t> during the trace to decide which branch to take. If you trace it with </a:t>
            </a:r>
            <a:r>
              <a:rPr lang="en" sz="1300">
                <a:latin typeface="Roboto Mono Medium"/>
                <a:ea typeface="Roboto Mono Medium"/>
                <a:cs typeface="Roboto Mono Medium"/>
                <a:sym typeface="Roboto Mono Medium"/>
              </a:rPr>
              <a:t>x &gt; threshold</a:t>
            </a:r>
            <a:r>
              <a:rPr lang="en" sz="1300"/>
              <a:t>, the compiled code essentially only knows about the </a:t>
            </a:r>
            <a:r>
              <a:rPr lang="en" sz="1300">
                <a:latin typeface="Roboto Mono Medium"/>
                <a:ea typeface="Roboto Mono Medium"/>
                <a:cs typeface="Roboto Mono Medium"/>
                <a:sym typeface="Roboto Mono Medium"/>
              </a:rPr>
              <a:t>x * 2</a:t>
            </a:r>
            <a:r>
              <a:rPr lang="en" sz="1300"/>
              <a:t> path. If you later call the same JITted function with an </a:t>
            </a:r>
            <a:r>
              <a:rPr lang="en" sz="1300">
                <a:latin typeface="Courier"/>
                <a:ea typeface="Courier"/>
                <a:cs typeface="Courier"/>
                <a:sym typeface="Courier"/>
              </a:rPr>
              <a:t>x</a:t>
            </a:r>
            <a:r>
              <a:rPr lang="en" sz="1300"/>
              <a:t> that's less than the </a:t>
            </a:r>
            <a:r>
              <a:rPr lang="en" sz="1300">
                <a:latin typeface="Courier"/>
                <a:ea typeface="Courier"/>
                <a:cs typeface="Courier"/>
                <a:sym typeface="Courier"/>
              </a:rPr>
              <a:t>threshold</a:t>
            </a:r>
            <a:r>
              <a:rPr lang="en" sz="1300"/>
              <a:t>, the compiled code is now incorrect for that input, which can lead to errors or costly recompilations.  We’ll see ways to detect and prevent that in our debugging discussion.</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9beeab35a9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9beeab35a9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What's the solution? Structure your code. Identify the pure calculations inside the if/else blocks or inside the loop body. Put those calculations into their own separate, pure functions. Apply </a:t>
            </a:r>
            <a:r>
              <a:rPr lang="en" sz="1300">
                <a:latin typeface="Roboto Mono Medium"/>
                <a:ea typeface="Roboto Mono Medium"/>
                <a:cs typeface="Roboto Mono Medium"/>
                <a:sym typeface="Roboto Mono Medium"/>
              </a:rPr>
              <a:t>nnx.jit()</a:t>
            </a:r>
            <a:r>
              <a:rPr lang="en" sz="1300"/>
              <a:t> to those smaller functions. Then, keep the Python if or while logic in the outer function, which you don't </a:t>
            </a:r>
            <a:r>
              <a:rPr lang="en" sz="1300">
                <a:latin typeface="Roboto Mono Medium"/>
                <a:ea typeface="Roboto Mono Medium"/>
                <a:cs typeface="Roboto Mono Medium"/>
                <a:sym typeface="Roboto Mono Medium"/>
              </a:rPr>
              <a:t>jit()</a:t>
            </a:r>
            <a:r>
              <a:rPr lang="en" sz="1300"/>
              <a:t>, and have it call your smaller, JITted functions as needed. This way, you get the performance boost on the heavy computations without confusing the JIT compiler with value-dependent Python control flow.</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9beeab35a9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9beeab35a9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JAX itself has its own transformations, like </a:t>
            </a:r>
            <a:r>
              <a:rPr lang="en" sz="1300">
                <a:latin typeface="Roboto Mono Medium"/>
                <a:ea typeface="Roboto Mono Medium"/>
                <a:cs typeface="Roboto Mono Medium"/>
                <a:sym typeface="Roboto Mono Medium"/>
              </a:rPr>
              <a:t>jax.jit()</a:t>
            </a:r>
            <a:r>
              <a:rPr lang="en" sz="1300"/>
              <a:t> for compiling functions, </a:t>
            </a:r>
            <a:r>
              <a:rPr lang="en" sz="1300">
                <a:latin typeface="Roboto Mono Medium"/>
                <a:ea typeface="Roboto Mono Medium"/>
                <a:cs typeface="Roboto Mono Medium"/>
                <a:sym typeface="Roboto Mono Medium"/>
              </a:rPr>
              <a:t>jax.grad()</a:t>
            </a:r>
            <a:r>
              <a:rPr lang="en" sz="1300"/>
              <a:t> for gradients, and </a:t>
            </a:r>
            <a:r>
              <a:rPr lang="en" sz="1300">
                <a:latin typeface="Roboto Mono Medium"/>
                <a:ea typeface="Roboto Mono Medium"/>
                <a:cs typeface="Roboto Mono Medium"/>
                <a:sym typeface="Roboto Mono Medium"/>
              </a:rPr>
              <a:t>jax.vmap()</a:t>
            </a:r>
            <a:r>
              <a:rPr lang="en" sz="1300"/>
              <a:t> for vectorization. JAX’s transformations are also built for pure functions – functions that don't modify things outside their scope and always give the same output for the same input. They primarily work with data structures called PyTrees.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9beeab35a9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9beeab35a9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think about how we typically build models in PyTorch or Flax NNX. Our modules (</a:t>
            </a:r>
            <a:r>
              <a:rPr lang="en" sz="1300">
                <a:solidFill>
                  <a:schemeClr val="dk1"/>
                </a:solidFill>
                <a:latin typeface="Roboto Mono Medium"/>
                <a:ea typeface="Roboto Mono Medium"/>
                <a:cs typeface="Roboto Mono Medium"/>
                <a:sym typeface="Roboto Mono Medium"/>
              </a:rPr>
              <a:t>nnx.Module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torch.nn.Module</a:t>
            </a:r>
            <a:r>
              <a:rPr lang="en" sz="1300">
                <a:solidFill>
                  <a:schemeClr val="dk1"/>
                </a:solidFill>
              </a:rPr>
              <a:t>) hold their own state – the parameters, maybe optimizer states, or RNG keys. They aren't stateless. So, there's a mismatch: JAX transformations want pure functions, but our model objects are stateful.</a:t>
            </a:r>
            <a:endParaRPr sz="1300">
              <a:solidFill>
                <a:schemeClr val="dk1"/>
              </a:solidFill>
            </a:endParaRPr>
          </a:p>
          <a:p>
            <a:pPr indent="0" lvl="0" marL="0" rtl="0" algn="l">
              <a:spcBef>
                <a:spcPts val="1000"/>
              </a:spcBef>
              <a:spcAft>
                <a:spcPts val="0"/>
              </a:spcAft>
              <a:buNone/>
            </a:pPr>
            <a:r>
              <a:rPr lang="en" sz="1300">
                <a:solidFill>
                  <a:schemeClr val="dk1"/>
                </a:solidFill>
              </a:rPr>
              <a:t>If you wanted to use plain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on an NNX module's method, you'd have to manually pull out all the state (parameters, etc.), pass it into a pure function version of your method, get the updated state back, and then manually put it back into your module object. That's a lot of boilerplate code.</a:t>
            </a: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9beeab35a9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9beeab35a9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was created to address some of the challenges of working with JAX and neural networks. It provides a more Python-friendly interface, explicit control over state management, and uses familiar object-oriented concepts.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9beeab35a9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9beeab35a9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NNX transformations come in. They are designed specifically to bridge this gap and work smoothly with stateful NNX objects.  Think of </a:t>
            </a:r>
            <a:r>
              <a:rPr lang="en" sz="1300">
                <a:latin typeface="Roboto Mono Medium"/>
                <a:ea typeface="Roboto Mono Medium"/>
                <a:cs typeface="Roboto Mono Medium"/>
                <a:sym typeface="Roboto Mono Medium"/>
              </a:rPr>
              <a:t>nnx.jit()</a:t>
            </a:r>
            <a:r>
              <a:rPr lang="en" sz="1300"/>
              <a:t>, </a:t>
            </a:r>
            <a:r>
              <a:rPr lang="en" sz="1300">
                <a:latin typeface="Roboto Mono Medium"/>
                <a:ea typeface="Roboto Mono Medium"/>
                <a:cs typeface="Roboto Mono Medium"/>
                <a:sym typeface="Roboto Mono Medium"/>
              </a:rPr>
              <a:t>nnx.grad(), </a:t>
            </a:r>
            <a:r>
              <a:rPr lang="en" sz="1300"/>
              <a:t>and</a:t>
            </a:r>
            <a:r>
              <a:rPr lang="en" sz="1300">
                <a:latin typeface="Roboto Mono Medium"/>
                <a:ea typeface="Roboto Mono Medium"/>
                <a:cs typeface="Roboto Mono Medium"/>
                <a:sym typeface="Roboto Mono Medium"/>
              </a:rPr>
              <a:t> nnx.vmap()</a:t>
            </a:r>
            <a:r>
              <a:rPr lang="en" sz="1300"/>
              <a:t> as specialized versions of their JAX counterparts. They are essentially wrappers that know how to interact with NNX objects like Modules, Optimizers, and RNG managers. They’re designed to be consistent with JAX's transformations, which makes them easy to use.</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9beeab35a9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9beeab35a9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difference is automatic state management. NNX transformations hide that complexity for you.</a:t>
            </a:r>
            <a:endParaRPr sz="1300"/>
          </a:p>
          <a:p>
            <a:pPr indent="0" lvl="0" marL="0" rtl="0" algn="l">
              <a:spcBef>
                <a:spcPts val="1000"/>
              </a:spcBef>
              <a:spcAft>
                <a:spcPts val="0"/>
              </a:spcAft>
              <a:buNone/>
            </a:pPr>
            <a:r>
              <a:rPr lang="en" sz="1300"/>
              <a:t>When you use </a:t>
            </a:r>
            <a:r>
              <a:rPr lang="en" sz="1300">
                <a:latin typeface="Roboto Mono Medium"/>
                <a:ea typeface="Roboto Mono Medium"/>
                <a:cs typeface="Roboto Mono Medium"/>
                <a:sym typeface="Roboto Mono Medium"/>
              </a:rPr>
              <a:t>nnx.grad()</a:t>
            </a:r>
            <a:r>
              <a:rPr lang="en" sz="1300"/>
              <a:t> on a function or method that operates on NNX objects, or </a:t>
            </a:r>
            <a:r>
              <a:rPr lang="en" sz="1300">
                <a:latin typeface="Roboto Mono Medium"/>
                <a:ea typeface="Roboto Mono Medium"/>
                <a:cs typeface="Roboto Mono Medium"/>
                <a:sym typeface="Roboto Mono Medium"/>
              </a:rPr>
              <a:t>nnx.jit()</a:t>
            </a:r>
            <a:r>
              <a:rPr lang="en" sz="1300"/>
              <a:t> a method of an </a:t>
            </a:r>
            <a:r>
              <a:rPr lang="en" sz="1300">
                <a:latin typeface="Roboto Mono Medium"/>
                <a:ea typeface="Roboto Mono Medium"/>
                <a:cs typeface="Roboto Mono Medium"/>
                <a:sym typeface="Roboto Mono Medium"/>
              </a:rPr>
              <a:t>nnx.Module</a:t>
            </a:r>
            <a:r>
              <a:rPr lang="en" sz="1300"/>
              <a:t>, the NNX transformation layer automatically figures out what state is involved (parameters inside the module, state inside the optimizer), handles the process of making it compatible with the underlying JAX transformation (like temporarily splitting the object into state and structure), runs the JAX transformation, and then merges the updated state back into your NNX objects.</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9beeab35a9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9beeab35a9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when should you use </a:t>
            </a:r>
            <a:r>
              <a:rPr lang="en" sz="1300">
                <a:solidFill>
                  <a:schemeClr val="dk1"/>
                </a:solidFill>
                <a:latin typeface="Roboto Mono Medium"/>
                <a:ea typeface="Roboto Mono Medium"/>
                <a:cs typeface="Roboto Mono Medium"/>
                <a:sym typeface="Roboto Mono Medium"/>
              </a:rPr>
              <a:t>nnx.jit() </a:t>
            </a:r>
            <a:r>
              <a:rPr lang="en" sz="1300">
                <a:solidFill>
                  <a:schemeClr val="dk1"/>
                </a:solidFill>
              </a:rPr>
              <a:t>versus</a:t>
            </a:r>
            <a:r>
              <a:rPr lang="en" sz="1300">
                <a:solidFill>
                  <a:schemeClr val="dk1"/>
                </a:solidFill>
                <a:latin typeface="Roboto Mono Medium"/>
                <a:ea typeface="Roboto Mono Medium"/>
                <a:cs typeface="Roboto Mono Medium"/>
                <a:sym typeface="Roboto Mono Medium"/>
              </a:rPr>
              <a:t> jax.jit()</a:t>
            </a:r>
            <a:r>
              <a:rPr lang="en" sz="1300">
                <a:solidFill>
                  <a:schemeClr val="dk1"/>
                </a:solidFill>
              </a:rPr>
              <a:t>?</a:t>
            </a:r>
            <a:endParaRPr sz="1300">
              <a:solidFill>
                <a:schemeClr val="dk1"/>
              </a:solidFill>
            </a:endParaRPr>
          </a:p>
          <a:p>
            <a:pPr indent="0" lvl="0" marL="0" rtl="0" algn="l">
              <a:spcBef>
                <a:spcPts val="1000"/>
              </a:spcBef>
              <a:spcAft>
                <a:spcPts val="0"/>
              </a:spcAft>
              <a:buNone/>
            </a:pPr>
            <a:r>
              <a:rPr lang="en" sz="1300">
                <a:solidFill>
                  <a:schemeClr val="dk1"/>
                </a:solidFill>
              </a:rPr>
              <a:t>The rule of thumb is straightforward: If you are working with NNX objects – your </a:t>
            </a:r>
            <a:r>
              <a:rPr lang="en" sz="1300">
                <a:solidFill>
                  <a:schemeClr val="dk1"/>
                </a:solidFill>
                <a:latin typeface="Roboto Mono Medium"/>
                <a:ea typeface="Roboto Mono Medium"/>
                <a:cs typeface="Roboto Mono Medium"/>
                <a:sym typeface="Roboto Mono Medium"/>
              </a:rPr>
              <a:t>nnx.Modules, nnx.Optimizers</a:t>
            </a:r>
            <a:r>
              <a:rPr lang="en" sz="1300">
                <a:solidFill>
                  <a:schemeClr val="dk1"/>
                </a:solidFill>
              </a:rPr>
              <a:t>, state variables like </a:t>
            </a:r>
            <a:r>
              <a:rPr lang="en" sz="1300">
                <a:solidFill>
                  <a:schemeClr val="dk1"/>
                </a:solidFill>
                <a:latin typeface="Roboto Mono Medium"/>
                <a:ea typeface="Roboto Mono Medium"/>
                <a:cs typeface="Roboto Mono Medium"/>
                <a:sym typeface="Roboto Mono Medium"/>
              </a:rPr>
              <a:t>nnx.Param,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nnx.Rngs</a:t>
            </a:r>
            <a:r>
              <a:rPr lang="en" sz="1300">
                <a:solidFill>
                  <a:schemeClr val="dk1"/>
                </a:solidFill>
              </a:rPr>
              <a:t> – use the NNX transformations (</a:t>
            </a:r>
            <a:r>
              <a:rPr lang="en" sz="1300">
                <a:solidFill>
                  <a:schemeClr val="dk1"/>
                </a:solidFill>
                <a:latin typeface="Roboto Mono Medium"/>
                <a:ea typeface="Roboto Mono Medium"/>
                <a:cs typeface="Roboto Mono Medium"/>
                <a:sym typeface="Roboto Mono Medium"/>
              </a:rPr>
              <a:t>nnx.jit(), nnx.grad()</a:t>
            </a:r>
            <a:r>
              <a:rPr lang="en" sz="1300">
                <a:solidFill>
                  <a:schemeClr val="dk1"/>
                </a:solidFill>
              </a:rPr>
              <a:t>, etc.). They are built precisely for this scenario. They will simplify your life by handling the state automatically and letting you write code that feels more naturally object-oriented.</a:t>
            </a:r>
            <a:endParaRPr sz="13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9beeab35a9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9beeab35a9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When would you use the standard JAX transformations? You can still use them for functions that are naturally pure and don't involve NNX objects. For example, maybe you have some data loading or preprocessing functions that just operate on JAX arrays organized in PyTrees, and standard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jax.vmap()</a:t>
            </a:r>
            <a:r>
              <a:rPr lang="en" sz="1300">
                <a:solidFill>
                  <a:schemeClr val="dk1"/>
                </a:solidFill>
              </a:rPr>
              <a:t> would be perfectly appropriate there. You might also use them if you need very low-level control over how state is passed around, or if you need a niche JAX transformation that doesn't have an NNX equivalent yet, though for the core ones like </a:t>
            </a:r>
            <a:r>
              <a:rPr lang="en" sz="1300">
                <a:solidFill>
                  <a:schemeClr val="dk1"/>
                </a:solidFill>
                <a:latin typeface="Roboto Mono Medium"/>
                <a:ea typeface="Roboto Mono Medium"/>
                <a:cs typeface="Roboto Mono Medium"/>
                <a:sym typeface="Roboto Mono Medium"/>
              </a:rPr>
              <a:t>jit(), grad(), </a:t>
            </a:r>
            <a:r>
              <a:rPr lang="en" sz="1300">
                <a:solidFill>
                  <a:schemeClr val="dk1"/>
                </a:solidFill>
              </a:rPr>
              <a:t>and</a:t>
            </a:r>
            <a:r>
              <a:rPr lang="en" sz="1300">
                <a:solidFill>
                  <a:schemeClr val="dk1"/>
                </a:solidFill>
                <a:latin typeface="Roboto Mono Medium"/>
                <a:ea typeface="Roboto Mono Medium"/>
                <a:cs typeface="Roboto Mono Medium"/>
                <a:sym typeface="Roboto Mono Medium"/>
              </a:rPr>
              <a:t> vmap()</a:t>
            </a:r>
            <a:r>
              <a:rPr lang="en" sz="1300">
                <a:solidFill>
                  <a:schemeClr val="dk1"/>
                </a:solidFill>
              </a:rPr>
              <a:t>, NNX has you covered.  Finally, because the NNX transformations have to do extra work, the standard JAX transformations are a bit faster.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for example can be about twice as fast as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a:t>
            </a:r>
            <a:endParaRPr sz="13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9beeab35a9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9beeab35a9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But the main takeaway is: for building and training models with Flax NNX, stick with the NNX transformations. They streamline the process significantly by abstracting away the complexities of state management required by the underlying JAX transformations.</a:t>
            </a:r>
            <a:endParaRPr sz="13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9beeab35a9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9beeab35a9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a comprehensive set of fundamental neural network layers, including linear layers, convolutional layers, normalization layers, attention mechanisms, and recurrent cells.</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9beeab35a9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9beeab35a9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easily build more complex models by composing these fundamental layers. Remember that NNX requires you to specify input and output shapes and provide a random number generator key.</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9beeab35a9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9beeab35a9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MNIST tutorial is a great starting point for learning NNX. It shows you how to define a CNN, train it using Optax, and evaluate its performance.</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9beeab35a9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9beeab35a9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review how Flax NNX fits into the JAX AI Stack</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9beeab35a9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9beeab35a9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Flax NNX is an integral part of the JAX AI Stack, which is a curated collection of libraries that work well together for AI development with JAX.  </a:t>
            </a:r>
            <a:r>
              <a:rPr lang="en" sz="1300"/>
              <a:t>The JAX AI Stack includes JAX itself, Flax NNX for building neural networks, Optax for optimization, Orbax for checkpointing, and ml_dtypes for machine learning data types.</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9beeab35a9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9beeab35a9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NNX's design centers around three key principles. First, it embraces a Pythonic interface. Second, it emphasizes explicit state management. Finally, it defines and utilizes a Python graph data structure.</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9beeab35a9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9beeab35a9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do a detailed comparison of Flax NNX and PyTorch</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9beeab35a9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9beeab35a9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frameworks use a class-based structure, and there are similarities in how you define models. A key difference is the handling of random numbers, where NNX enables and requires explicit control.</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9beeab35a9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9beeab35a9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State management is an area where the two frameworks differ. PyTorch is limited to imperative updates, while NNX also enables a more functional style using its Functional API.</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9beeab35a9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9beeab35a9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implementation of a Shifted ReLU activation function. Notice the similar structure of defining modules in both frameworks.</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9beeab35a9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9beeab35a9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comparison of a simple classifier implementation. Again, you can see the similarities in defining network architectures. Note the explicit passing of rngs in the NNX version.</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9beeab35a9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9beeab35a9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training loop and backpropagation process differ more significantly due to JAX's functional programming style. JAX relies on automatic differentiation functions like </a:t>
            </a:r>
            <a:r>
              <a:rPr lang="en" sz="1300">
                <a:latin typeface="Roboto Mono Medium"/>
                <a:ea typeface="Roboto Mono Medium"/>
                <a:cs typeface="Roboto Mono Medium"/>
                <a:sym typeface="Roboto Mono Medium"/>
              </a:rPr>
              <a:t>jax.grad()</a:t>
            </a:r>
            <a:r>
              <a:rPr lang="en" sz="1300"/>
              <a:t>, and makes the gradient calculation explicit.</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9beeab35a9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9beeab35a9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 code example.  We start by setting up a very simple model in both PyTorch and Flax NNX.</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9beeab35a9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9beeab35a9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Then we instantiate the model, set up the optimizer, and create some dummy data. Notice one new, important detail in the </a:t>
            </a:r>
            <a:r>
              <a:rPr lang="en" sz="1300">
                <a:latin typeface="Courier"/>
                <a:ea typeface="Courier"/>
                <a:cs typeface="Courier"/>
                <a:sym typeface="Courier"/>
              </a:rPr>
              <a:t>nnx.Optimizer</a:t>
            </a:r>
            <a:r>
              <a:rPr lang="en" sz="1300"/>
              <a:t> call: the </a:t>
            </a:r>
            <a:r>
              <a:rPr lang="en" sz="1300">
                <a:latin typeface="Courier"/>
                <a:ea typeface="Courier"/>
                <a:cs typeface="Courier"/>
                <a:sym typeface="Courier"/>
              </a:rPr>
              <a:t>wrt</a:t>
            </a:r>
            <a:r>
              <a:rPr lang="en" sz="1300"/>
              <a:t> argument, which stands for 'with respect to'. Here, we explicitly tell the optimizer that it should be calculating gradients and applying updates </a:t>
            </a:r>
            <a:r>
              <a:rPr b="1" lang="en" sz="1300"/>
              <a:t>with respect to </a:t>
            </a:r>
            <a:r>
              <a:rPr b="1" lang="en" sz="1300">
                <a:latin typeface="Courier"/>
                <a:ea typeface="Courier"/>
                <a:cs typeface="Courier"/>
                <a:sym typeface="Courier"/>
              </a:rPr>
              <a:t>nnx.Param</a:t>
            </a:r>
            <a:r>
              <a:rPr b="1" lang="en" sz="1300"/>
              <a:t> variables</a:t>
            </a:r>
            <a:r>
              <a:rPr lang="en" sz="1300"/>
              <a:t>. This makes the optimizer's intent crystal clear — it will only update the trainable parameters of our model.</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9beeab35a9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39beeab35a9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training loop and backpropagation process in PyTorch and Flax NNX. In PyTorch, you call </a:t>
            </a:r>
            <a:r>
              <a:rPr lang="en" sz="1300">
                <a:latin typeface="Roboto Mono Medium"/>
                <a:ea typeface="Roboto Mono Medium"/>
                <a:cs typeface="Roboto Mono Medium"/>
                <a:sym typeface="Roboto Mono Medium"/>
              </a:rPr>
              <a:t>loss.backward()</a:t>
            </a:r>
            <a:r>
              <a:rPr lang="en" sz="1300"/>
              <a:t> to compute gradients and </a:t>
            </a:r>
            <a:r>
              <a:rPr lang="en" sz="1300">
                <a:latin typeface="Roboto Mono Medium"/>
                <a:ea typeface="Roboto Mono Medium"/>
                <a:cs typeface="Roboto Mono Medium"/>
                <a:sym typeface="Roboto Mono Medium"/>
              </a:rPr>
              <a:t>optimizer.step()</a:t>
            </a:r>
            <a:r>
              <a:rPr lang="en" sz="1300"/>
              <a:t> to update parameters. In Flax NNX, you use </a:t>
            </a:r>
            <a:r>
              <a:rPr lang="en" sz="1300">
                <a:latin typeface="Roboto Mono Medium"/>
                <a:ea typeface="Roboto Mono Medium"/>
                <a:cs typeface="Roboto Mono Medium"/>
                <a:sym typeface="Roboto Mono Medium"/>
              </a:rPr>
              <a:t>nnx.value_and_grad()</a:t>
            </a:r>
            <a:r>
              <a:rPr lang="en" sz="1300"/>
              <a:t> to compute gradients and </a:t>
            </a:r>
            <a:r>
              <a:rPr lang="en" sz="1300">
                <a:latin typeface="Roboto Mono Medium"/>
                <a:ea typeface="Roboto Mono Medium"/>
                <a:cs typeface="Roboto Mono Medium"/>
                <a:sym typeface="Roboto Mono Medium"/>
              </a:rPr>
              <a:t>optimizer.update()</a:t>
            </a:r>
            <a:r>
              <a:rPr lang="en" sz="1300"/>
              <a:t> to update the model's state. The gradients are calculated explicitly and then applied to update the model.</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39beeab35a9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39beeab35a9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is a compelling option for those looking to leverage the performance and flexibility of JAX. NNX is also Pythonic, since it uses regular Python semantics for Modules, including support for mutability and shared references.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9beeab35a9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9beeab35a9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you'll find that NNX offers a relatively smooth transition to JAX. The API design and architectural patterns are similar.  We’ll look at some code comparisons in a few slides.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9beeab35a9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9beeab35a9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  To watch the whole Learning JAX series check out our playlist on YouTube!</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9beeab35a9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9beeab35a9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  There’s much more coming in our upcoming episodes on the rest of the JAX AI Stack, so stay tuned, and don’t forget to hit like and subscribe.  See you soon!</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9beeab35a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9beeab35a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9beeab35a9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9beeab35a9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of NNX is the </a:t>
            </a:r>
            <a:r>
              <a:rPr lang="en" sz="1300">
                <a:latin typeface="Roboto Mono Medium"/>
                <a:ea typeface="Roboto Mono Medium"/>
                <a:cs typeface="Roboto Mono Medium"/>
                <a:sym typeface="Roboto Mono Medium"/>
              </a:rPr>
              <a:t>nnx.Module</a:t>
            </a:r>
            <a:r>
              <a:rPr lang="en" sz="1300"/>
              <a:t>. This is the base class you'll use to create your own layers and models. NNX modules own their state, including the model parameters.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9beeab35a9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9beeab35a9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shows how to use a </a:t>
            </a:r>
            <a:r>
              <a:rPr b="1" lang="en" sz="1300"/>
              <a:t>Module</a:t>
            </a:r>
            <a:r>
              <a:rPr lang="en" sz="1300"/>
              <a:t> create a layer with a random parameter. Notice the explicit use of </a:t>
            </a:r>
            <a:r>
              <a:rPr b="1" lang="en" sz="1300"/>
              <a:t>rngs</a:t>
            </a:r>
            <a:r>
              <a:rPr lang="en" sz="1300"/>
              <a:t> to generate the random values.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9beeab35a9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9beeab35a9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critical point and a major advantage of NNX, especially in version 0.11. NNX modules are not just Python objects; they are also fully-fledged </a:t>
            </a:r>
            <a:r>
              <a:rPr b="1" lang="en" sz="1300"/>
              <a:t>JAX Pytrees</a:t>
            </a:r>
            <a:r>
              <a:rPr lang="en" sz="1300"/>
              <a:t>. This is the magic that bridges the two worlds. You get the intuitive, object-oriented experience of Python—where you can mutate state and share layers just like in PyTorch—while also getting seamless, native integration with JAX's powerful functional transformations like jax.jit and jax.vmap. You no longer have to choose between an easy-to-use object model and a powerful functional backend; NNX gives you both.</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 Id="rId3" Type="http://schemas.openxmlformats.org/officeDocument/2006/relationships/hyperlink" Target="https://goo.gle/learning-jax" TargetMode="External"/><Relationship Id="rId4" Type="http://schemas.openxmlformats.org/officeDocument/2006/relationships/hyperlink" Target="https://goo.gle/learn-jax-videos" TargetMode="External"/><Relationship Id="rId5"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Introducing Flax NNX:</a:t>
            </a:r>
            <a:br>
              <a:rPr lang="en"/>
            </a:br>
            <a:r>
              <a:rPr lang="en" sz="2400"/>
              <a:t>A Pythonic Neural Network Library for JAX</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Helping PyTorch users learn NNX and JAX</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7"/>
          <p:cNvSpPr txBox="1"/>
          <p:nvPr>
            <p:ph idx="1" type="body"/>
          </p:nvPr>
        </p:nvSpPr>
        <p:spPr>
          <a:xfrm>
            <a:off x="344500" y="1648575"/>
            <a:ext cx="8249700" cy="461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F0F3F6"/>
                </a:solidFill>
                <a:latin typeface="Roboto Mono"/>
                <a:ea typeface="Roboto Mono"/>
                <a:cs typeface="Roboto Mono"/>
                <a:sym typeface="Roboto Mono"/>
              </a:rPr>
              <a:t>nnx.display(Linear(</a:t>
            </a:r>
            <a:r>
              <a:rPr lang="en" sz="1800">
                <a:solidFill>
                  <a:srgbClr val="91CBFF"/>
                </a:solidFill>
                <a:latin typeface="Roboto Mono"/>
                <a:ea typeface="Roboto Mono"/>
                <a:cs typeface="Roboto Mono"/>
                <a:sym typeface="Roboto Mono"/>
              </a:rPr>
              <a:t>2</a:t>
            </a:r>
            <a:r>
              <a:rPr lang="en" sz="1800">
                <a:solidFill>
                  <a:srgbClr val="F0F3F6"/>
                </a:solidFill>
                <a:latin typeface="Roboto Mono"/>
                <a:ea typeface="Roboto Mono"/>
                <a:cs typeface="Roboto Mono"/>
                <a:sym typeface="Roboto Mono"/>
              </a:rPr>
              <a:t>, </a:t>
            </a:r>
            <a:r>
              <a:rPr lang="en" sz="1800">
                <a:solidFill>
                  <a:srgbClr val="91CBFF"/>
                </a:solidFill>
                <a:latin typeface="Roboto Mono"/>
                <a:ea typeface="Roboto Mono"/>
                <a:cs typeface="Roboto Mono"/>
                <a:sym typeface="Roboto Mono"/>
              </a:rPr>
              <a:t>5</a:t>
            </a:r>
            <a:r>
              <a:rPr lang="en" sz="1800">
                <a:solidFill>
                  <a:srgbClr val="F0F3F6"/>
                </a:solidFill>
                <a:latin typeface="Roboto Mono"/>
                <a:ea typeface="Roboto Mono"/>
                <a:cs typeface="Roboto Mono"/>
                <a:sym typeface="Roboto Mono"/>
              </a:rPr>
              <a:t>, </a:t>
            </a:r>
            <a:r>
              <a:rPr lang="en" sz="1800">
                <a:solidFill>
                  <a:srgbClr val="FFB757"/>
                </a:solidFill>
                <a:latin typeface="Roboto Mono"/>
                <a:ea typeface="Roboto Mono"/>
                <a:cs typeface="Roboto Mono"/>
                <a:sym typeface="Roboto Mono"/>
              </a:rPr>
              <a:t>rngs</a:t>
            </a:r>
            <a:r>
              <a:rPr lang="en" sz="1800">
                <a:solidFill>
                  <a:srgbClr val="FF9492"/>
                </a:solidFill>
                <a:latin typeface="Roboto Mono"/>
                <a:ea typeface="Roboto Mono"/>
                <a:cs typeface="Roboto Mono"/>
                <a:sym typeface="Roboto Mono"/>
              </a:rPr>
              <a:t>=</a:t>
            </a:r>
            <a:r>
              <a:rPr lang="en" sz="1800">
                <a:solidFill>
                  <a:srgbClr val="F0F3F6"/>
                </a:solidFill>
                <a:latin typeface="Roboto Mono"/>
                <a:ea typeface="Roboto Mono"/>
                <a:cs typeface="Roboto Mono"/>
                <a:sym typeface="Roboto Mono"/>
              </a:rPr>
              <a:t>nnx.Rngs(</a:t>
            </a:r>
            <a:r>
              <a:rPr lang="en" sz="1800">
                <a:solidFill>
                  <a:srgbClr val="FFB757"/>
                </a:solidFill>
                <a:latin typeface="Roboto Mono"/>
                <a:ea typeface="Roboto Mono"/>
                <a:cs typeface="Roboto Mono"/>
                <a:sym typeface="Roboto Mono"/>
              </a:rPr>
              <a:t>params</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0</a:t>
            </a:r>
            <a:r>
              <a:rPr lang="en" sz="1800">
                <a:solidFill>
                  <a:srgbClr val="F0F3F6"/>
                </a:solidFill>
                <a:latin typeface="Roboto Mono"/>
                <a:ea typeface="Roboto Mono"/>
                <a:cs typeface="Roboto Mono"/>
                <a:sym typeface="Roboto Mono"/>
              </a:rPr>
              <a:t>)))</a:t>
            </a:r>
            <a:endParaRPr sz="1800">
              <a:solidFill>
                <a:schemeClr val="lt1"/>
              </a:solidFill>
            </a:endParaRPr>
          </a:p>
        </p:txBody>
      </p:sp>
      <p:sp>
        <p:nvSpPr>
          <p:cNvPr id="987" name="Google Shape;987;p97"/>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pic>
        <p:nvPicPr>
          <p:cNvPr id="988" name="Google Shape;988;p97"/>
          <p:cNvPicPr preferRelativeResize="0"/>
          <p:nvPr/>
        </p:nvPicPr>
        <p:blipFill>
          <a:blip r:embed="rId3">
            <a:alphaModFix/>
          </a:blip>
          <a:stretch>
            <a:fillRect/>
          </a:stretch>
        </p:blipFill>
        <p:spPr>
          <a:xfrm>
            <a:off x="152400" y="2262675"/>
            <a:ext cx="8441799" cy="15813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98"/>
          <p:cNvPicPr preferRelativeResize="0"/>
          <p:nvPr/>
        </p:nvPicPr>
        <p:blipFill>
          <a:blip r:embed="rId3">
            <a:alphaModFix/>
          </a:blip>
          <a:stretch>
            <a:fillRect/>
          </a:stretch>
        </p:blipFill>
        <p:spPr>
          <a:xfrm>
            <a:off x="4" y="120347"/>
            <a:ext cx="9143999" cy="49028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9"/>
          <p:cNvSpPr txBox="1"/>
          <p:nvPr>
            <p:ph idx="1" type="body"/>
          </p:nvPr>
        </p:nvSpPr>
        <p:spPr>
          <a:xfrm>
            <a:off x="344500" y="1115175"/>
            <a:ext cx="5120400" cy="3767700"/>
          </a:xfrm>
          <a:prstGeom prst="rect">
            <a:avLst/>
          </a:prstGeom>
        </p:spPr>
        <p:txBody>
          <a:bodyPr anchorCtr="0" anchor="t" bIns="91425" lIns="91425" spcFirstLastPara="1" rIns="91425" wrap="square" tIns="91425">
            <a:normAutofit/>
          </a:bodyPr>
          <a:lstStyle/>
          <a:p>
            <a:pPr indent="-374650" lvl="0" marL="457200" rtl="0" algn="l">
              <a:lnSpc>
                <a:spcPct val="115000"/>
              </a:lnSpc>
              <a:spcBef>
                <a:spcPts val="0"/>
              </a:spcBef>
              <a:spcAft>
                <a:spcPts val="0"/>
              </a:spcAft>
              <a:buClr>
                <a:schemeClr val="lt1"/>
              </a:buClr>
              <a:buSzPts val="2300"/>
              <a:buChar char="●"/>
            </a:pPr>
            <a:r>
              <a:rPr b="1" lang="en" sz="1800">
                <a:solidFill>
                  <a:schemeClr val="lt1"/>
                </a:solidFill>
              </a:rPr>
              <a:t>Direct Attribute Access</a:t>
            </a:r>
            <a:r>
              <a:rPr lang="en" sz="1800">
                <a:solidFill>
                  <a:schemeClr val="lt1"/>
                </a:solidFill>
              </a:rPr>
              <a:t>: Access layers and parameters like </a:t>
            </a:r>
            <a:r>
              <a:rPr lang="en" sz="1800">
                <a:solidFill>
                  <a:schemeClr val="lt1"/>
                </a:solidFill>
                <a:latin typeface="Roboto Mono Medium"/>
                <a:ea typeface="Roboto Mono Medium"/>
                <a:cs typeface="Roboto Mono Medium"/>
                <a:sym typeface="Roboto Mono Medium"/>
              </a:rPr>
              <a:t>model.layer1</a:t>
            </a:r>
            <a:r>
              <a:rPr lang="en" sz="1800">
                <a:solidFill>
                  <a:schemeClr val="lt1"/>
                </a:solidFill>
              </a:rPr>
              <a:t>, </a:t>
            </a:r>
            <a:r>
              <a:rPr lang="en" sz="1800">
                <a:solidFill>
                  <a:schemeClr val="lt1"/>
                </a:solidFill>
                <a:latin typeface="Roboto Mono Medium"/>
                <a:ea typeface="Roboto Mono Medium"/>
                <a:cs typeface="Roboto Mono Medium"/>
                <a:sym typeface="Roboto Mono Medium"/>
              </a:rPr>
              <a:t>model.layer1.weight</a:t>
            </a:r>
            <a:endParaRPr sz="1800">
              <a:solidFill>
                <a:schemeClr val="lt1"/>
              </a:solidFill>
              <a:latin typeface="Roboto Mono Medium"/>
              <a:ea typeface="Roboto Mono Medium"/>
              <a:cs typeface="Roboto Mono Medium"/>
              <a:sym typeface="Roboto Mono Medium"/>
            </a:endParaRPr>
          </a:p>
          <a:p>
            <a:pPr indent="-374650" lvl="0" marL="457200" rtl="0" algn="l">
              <a:lnSpc>
                <a:spcPct val="115000"/>
              </a:lnSpc>
              <a:spcBef>
                <a:spcPts val="1000"/>
              </a:spcBef>
              <a:spcAft>
                <a:spcPts val="0"/>
              </a:spcAft>
              <a:buClr>
                <a:schemeClr val="lt1"/>
              </a:buClr>
              <a:buSzPts val="2300"/>
              <a:buChar char="●"/>
            </a:pPr>
            <a:r>
              <a:rPr b="1" lang="en" sz="1800">
                <a:solidFill>
                  <a:schemeClr val="lt1"/>
                </a:solidFill>
              </a:rPr>
              <a:t>Standard Python References</a:t>
            </a:r>
            <a:r>
              <a:rPr lang="en" sz="1800">
                <a:solidFill>
                  <a:schemeClr val="lt1"/>
                </a:solidFill>
              </a:rPr>
              <a:t>: Assigning a layer to multiple attributes means they share the exact same object, just like in Python. Useful for weight sharing!</a:t>
            </a:r>
            <a:endParaRPr sz="1800">
              <a:solidFill>
                <a:schemeClr val="lt1"/>
              </a:solidFill>
            </a:endParaRPr>
          </a:p>
          <a:p>
            <a:pPr indent="-374650" lvl="0" marL="457200" rtl="0" algn="l">
              <a:lnSpc>
                <a:spcPct val="115000"/>
              </a:lnSpc>
              <a:spcBef>
                <a:spcPts val="1000"/>
              </a:spcBef>
              <a:spcAft>
                <a:spcPts val="1000"/>
              </a:spcAft>
              <a:buClr>
                <a:schemeClr val="lt1"/>
              </a:buClr>
              <a:buSzPts val="2300"/>
              <a:buChar char="●"/>
            </a:pPr>
            <a:r>
              <a:rPr b="1" lang="en" sz="1800">
                <a:solidFill>
                  <a:schemeClr val="lt1"/>
                </a:solidFill>
              </a:rPr>
              <a:t>Mutability</a:t>
            </a:r>
            <a:r>
              <a:rPr lang="en" sz="1800">
                <a:solidFill>
                  <a:schemeClr val="lt1"/>
                </a:solidFill>
              </a:rPr>
              <a:t>: Module state can be modified directly</a:t>
            </a:r>
            <a:endParaRPr sz="1800">
              <a:solidFill>
                <a:schemeClr val="lt1"/>
              </a:solidFill>
            </a:endParaRPr>
          </a:p>
        </p:txBody>
      </p:sp>
      <p:sp>
        <p:nvSpPr>
          <p:cNvPr id="999" name="Google Shape;999;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Structure: Python Graphs</a:t>
            </a:r>
            <a:endParaRPr/>
          </a:p>
        </p:txBody>
      </p:sp>
      <p:pic>
        <p:nvPicPr>
          <p:cNvPr id="1000" name="Google Shape;1000;p99"/>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01" name="Google Shape;1001;p99"/>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0"/>
          <p:cNvSpPr txBox="1"/>
          <p:nvPr>
            <p:ph idx="1" type="body"/>
          </p:nvPr>
        </p:nvSpPr>
        <p:spPr>
          <a:xfrm>
            <a:off x="344500" y="1191375"/>
            <a:ext cx="8309100" cy="346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Handling State:</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Static Config</a:t>
            </a:r>
            <a:r>
              <a:rPr lang="en" sz="1800">
                <a:solidFill>
                  <a:schemeClr val="lt1"/>
                </a:solidFill>
              </a:rPr>
              <a:t>: Regular Python attributes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self.dropout_rate = 0.5</a:t>
            </a:r>
            <a:endParaRPr sz="1800">
              <a:solidFill>
                <a:schemeClr val="lt1"/>
              </a:solidFill>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Dynamic State (Parameters/Buffers)</a:t>
            </a:r>
            <a:r>
              <a:rPr lang="en" sz="1800">
                <a:solidFill>
                  <a:schemeClr val="lt1"/>
                </a:solidFill>
              </a:rPr>
              <a:t>: Stored in special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container objects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nnx.Param</a:t>
            </a:r>
            <a:r>
              <a:rPr lang="en" sz="1800">
                <a:solidFill>
                  <a:schemeClr val="lt1"/>
                </a:solidFill>
              </a:rPr>
              <a:t> for trainable weights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Access the actual JAX array data via </a:t>
            </a:r>
            <a:r>
              <a:rPr lang="en" sz="1800">
                <a:solidFill>
                  <a:schemeClr val="lt1"/>
                </a:solidFill>
                <a:latin typeface="Roboto Mono Medium"/>
                <a:ea typeface="Roboto Mono Medium"/>
                <a:cs typeface="Roboto Mono Medium"/>
                <a:sym typeface="Roboto Mono Medium"/>
              </a:rPr>
              <a:t>.value</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self.weight.value</a:t>
            </a:r>
            <a:endParaRPr sz="1800">
              <a:solidFill>
                <a:schemeClr val="lt1"/>
              </a:solidFill>
            </a:endParaRPr>
          </a:p>
        </p:txBody>
      </p:sp>
      <p:sp>
        <p:nvSpPr>
          <p:cNvPr id="1007" name="Google Shape;1007;p100"/>
          <p:cNvSpPr txBox="1"/>
          <p:nvPr>
            <p:ph type="title"/>
          </p:nvPr>
        </p:nvSpPr>
        <p:spPr>
          <a:xfrm>
            <a:off x="344500" y="264375"/>
            <a:ext cx="81519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1"/>
          <p:cNvSpPr txBox="1"/>
          <p:nvPr>
            <p:ph idx="1" type="body"/>
          </p:nvPr>
        </p:nvSpPr>
        <p:spPr>
          <a:xfrm>
            <a:off x="344500" y="1343775"/>
            <a:ext cx="50949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Why Python Graphs?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Mutability</a:t>
            </a:r>
            <a:r>
              <a:rPr lang="en" sz="1800">
                <a:solidFill>
                  <a:schemeClr val="lt1"/>
                </a:solidFill>
              </a:rPr>
              <a:t>: Allowing objects (like model layers) to change their internal state directly.</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Reference Sharing</a:t>
            </a:r>
            <a:r>
              <a:rPr lang="en" sz="1800">
                <a:solidFill>
                  <a:schemeClr val="lt1"/>
                </a:solidFill>
              </a:rPr>
              <a:t>: Ensuring that if you assign the same layer object to multiple places in your model, it's truly the same object instance.</a:t>
            </a:r>
            <a:endParaRPr sz="1800">
              <a:solidFill>
                <a:schemeClr val="lt1"/>
              </a:solidFill>
            </a:endParaRPr>
          </a:p>
        </p:txBody>
      </p:sp>
      <p:sp>
        <p:nvSpPr>
          <p:cNvPr id="1013" name="Google Shape;1013;p101"/>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1014" name="Google Shape;1014;p101"/>
          <p:cNvGrpSpPr/>
          <p:nvPr/>
        </p:nvGrpSpPr>
        <p:grpSpPr>
          <a:xfrm>
            <a:off x="5322185" y="1552354"/>
            <a:ext cx="3607892" cy="2089137"/>
            <a:chOff x="5322185" y="1552354"/>
            <a:chExt cx="3607892" cy="2089137"/>
          </a:xfrm>
        </p:grpSpPr>
        <p:cxnSp>
          <p:nvCxnSpPr>
            <p:cNvPr id="1015" name="Google Shape;1015;p101"/>
            <p:cNvCxnSpPr>
              <a:stCxn id="1016" idx="6"/>
              <a:endCxn id="1017" idx="2"/>
            </p:cNvCxnSpPr>
            <p:nvPr/>
          </p:nvCxnSpPr>
          <p:spPr>
            <a:xfrm>
              <a:off x="6238588" y="25969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18" name="Google Shape;1018;p101"/>
            <p:cNvCxnSpPr>
              <a:stCxn id="1016" idx="6"/>
              <a:endCxn id="1019" idx="2"/>
            </p:cNvCxnSpPr>
            <p:nvPr/>
          </p:nvCxnSpPr>
          <p:spPr>
            <a:xfrm flipH="1" rot="10800000">
              <a:off x="6238588" y="19672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20" name="Google Shape;1020;p101"/>
            <p:cNvCxnSpPr>
              <a:stCxn id="1021" idx="3"/>
              <a:endCxn id="1022" idx="2"/>
            </p:cNvCxnSpPr>
            <p:nvPr/>
          </p:nvCxnSpPr>
          <p:spPr>
            <a:xfrm flipH="1" rot="10800000">
              <a:off x="7623357" y="1659775"/>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3" name="Google Shape;1023;p101"/>
            <p:cNvCxnSpPr>
              <a:stCxn id="1021" idx="3"/>
              <a:endCxn id="1024" idx="2"/>
            </p:cNvCxnSpPr>
            <p:nvPr/>
          </p:nvCxnSpPr>
          <p:spPr>
            <a:xfrm>
              <a:off x="7623357" y="1967275"/>
              <a:ext cx="394200" cy="297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5" name="Google Shape;1025;p101"/>
            <p:cNvCxnSpPr>
              <a:stCxn id="1026" idx="3"/>
              <a:endCxn id="1027" idx="2"/>
            </p:cNvCxnSpPr>
            <p:nvPr/>
          </p:nvCxnSpPr>
          <p:spPr>
            <a:xfrm flipH="1" rot="10800000">
              <a:off x="7623357" y="29190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8" name="Google Shape;1028;p101"/>
            <p:cNvCxnSpPr>
              <a:stCxn id="1026" idx="3"/>
              <a:endCxn id="1029" idx="2"/>
            </p:cNvCxnSpPr>
            <p:nvPr/>
          </p:nvCxnSpPr>
          <p:spPr>
            <a:xfrm>
              <a:off x="7623357" y="32265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grpSp>
          <p:nvGrpSpPr>
            <p:cNvPr id="1030" name="Google Shape;1030;p101"/>
            <p:cNvGrpSpPr/>
            <p:nvPr/>
          </p:nvGrpSpPr>
          <p:grpSpPr>
            <a:xfrm>
              <a:off x="8017694" y="1552354"/>
              <a:ext cx="912383" cy="214726"/>
              <a:chOff x="5592550" y="1018950"/>
              <a:chExt cx="1356300" cy="319200"/>
            </a:xfrm>
          </p:grpSpPr>
          <p:sp>
            <p:nvSpPr>
              <p:cNvPr id="1031" name="Google Shape;1031;p101"/>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22" name="Google Shape;1022;p101"/>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2" name="Google Shape;1032;p101"/>
            <p:cNvGrpSpPr/>
            <p:nvPr/>
          </p:nvGrpSpPr>
          <p:grpSpPr>
            <a:xfrm>
              <a:off x="6710974" y="1859912"/>
              <a:ext cx="912383" cy="214726"/>
              <a:chOff x="3650050" y="1476150"/>
              <a:chExt cx="1356300" cy="319200"/>
            </a:xfrm>
          </p:grpSpPr>
          <p:sp>
            <p:nvSpPr>
              <p:cNvPr id="1021" name="Google Shape;1021;p101"/>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9" name="Google Shape;1019;p101"/>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3" name="Google Shape;1033;p101"/>
            <p:cNvGrpSpPr/>
            <p:nvPr/>
          </p:nvGrpSpPr>
          <p:grpSpPr>
            <a:xfrm>
              <a:off x="5322185" y="2489560"/>
              <a:ext cx="916402" cy="214726"/>
              <a:chOff x="1596750" y="2412150"/>
              <a:chExt cx="1362275" cy="319200"/>
            </a:xfrm>
          </p:grpSpPr>
          <p:sp>
            <p:nvSpPr>
              <p:cNvPr id="1034" name="Google Shape;1034;p101"/>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6" name="Google Shape;1016;p101"/>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5" name="Google Shape;1035;p101"/>
            <p:cNvGrpSpPr/>
            <p:nvPr/>
          </p:nvGrpSpPr>
          <p:grpSpPr>
            <a:xfrm>
              <a:off x="6710974" y="3119207"/>
              <a:ext cx="912383" cy="214726"/>
              <a:chOff x="3650050" y="3348150"/>
              <a:chExt cx="1356300" cy="319200"/>
            </a:xfrm>
          </p:grpSpPr>
          <p:sp>
            <p:nvSpPr>
              <p:cNvPr id="1026" name="Google Shape;1026;p101"/>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7" name="Google Shape;1017;p101"/>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6" name="Google Shape;1036;p101"/>
            <p:cNvGrpSpPr/>
            <p:nvPr/>
          </p:nvGrpSpPr>
          <p:grpSpPr>
            <a:xfrm>
              <a:off x="8017694" y="2167471"/>
              <a:ext cx="912383" cy="214726"/>
              <a:chOff x="5592550" y="1933350"/>
              <a:chExt cx="1356300" cy="319200"/>
            </a:xfrm>
          </p:grpSpPr>
          <p:sp>
            <p:nvSpPr>
              <p:cNvPr id="1037" name="Google Shape;1037;p101"/>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24" name="Google Shape;1024;p101"/>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8" name="Google Shape;1038;p101"/>
            <p:cNvGrpSpPr/>
            <p:nvPr/>
          </p:nvGrpSpPr>
          <p:grpSpPr>
            <a:xfrm>
              <a:off x="8017694" y="2811648"/>
              <a:ext cx="912383" cy="214726"/>
              <a:chOff x="5592550" y="2890950"/>
              <a:chExt cx="1356300" cy="319200"/>
            </a:xfrm>
          </p:grpSpPr>
          <p:sp>
            <p:nvSpPr>
              <p:cNvPr id="1039" name="Google Shape;1039;p101"/>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27" name="Google Shape;1027;p101"/>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0" name="Google Shape;1040;p101"/>
            <p:cNvGrpSpPr/>
            <p:nvPr/>
          </p:nvGrpSpPr>
          <p:grpSpPr>
            <a:xfrm>
              <a:off x="8017694" y="3426765"/>
              <a:ext cx="912383" cy="214726"/>
              <a:chOff x="5592550" y="3805350"/>
              <a:chExt cx="1356300" cy="319200"/>
            </a:xfrm>
          </p:grpSpPr>
          <p:sp>
            <p:nvSpPr>
              <p:cNvPr id="1041" name="Google Shape;1041;p101"/>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29" name="Google Shape;1029;p101"/>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2"/>
          <p:cNvSpPr txBox="1"/>
          <p:nvPr>
            <p:ph idx="1" type="body"/>
          </p:nvPr>
        </p:nvSpPr>
        <p:spPr>
          <a:xfrm>
            <a:off x="344500" y="1191375"/>
            <a:ext cx="8309100" cy="154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Reference Sharing:</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Assigning the same module or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instance to multiple attributes creates shared references, identical to Python's standard behavior</a:t>
            </a:r>
            <a:endParaRPr sz="1800">
              <a:solidFill>
                <a:schemeClr val="lt1"/>
              </a:solidFill>
            </a:endParaRPr>
          </a:p>
        </p:txBody>
      </p:sp>
      <p:sp>
        <p:nvSpPr>
          <p:cNvPr id="1047" name="Google Shape;1047;p102"/>
          <p:cNvSpPr txBox="1"/>
          <p:nvPr>
            <p:ph type="title"/>
          </p:nvPr>
        </p:nvSpPr>
        <p:spPr>
          <a:xfrm>
            <a:off x="344501" y="264375"/>
            <a:ext cx="77970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
        <p:nvSpPr>
          <p:cNvPr id="1048" name="Google Shape;1048;p102"/>
          <p:cNvSpPr txBox="1"/>
          <p:nvPr>
            <p:ph idx="1" type="body"/>
          </p:nvPr>
        </p:nvSpPr>
        <p:spPr>
          <a:xfrm>
            <a:off x="344500" y="2943975"/>
            <a:ext cx="8309100" cy="1169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shared_layer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nnx.Linear(</a:t>
            </a:r>
            <a:r>
              <a:rPr lang="en" sz="1600">
                <a:solidFill>
                  <a:srgbClr val="91CBFF"/>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model.encoder_layer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model.decoder_layer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 </a:t>
            </a:r>
            <a:r>
              <a:rPr lang="en" sz="1600">
                <a:solidFill>
                  <a:srgbClr val="BDC4CC"/>
                </a:solidFill>
                <a:latin typeface="Roboto Mono"/>
                <a:ea typeface="Roboto Mono"/>
                <a:cs typeface="Roboto Mono"/>
                <a:sym typeface="Roboto Mono"/>
              </a:rPr>
              <a:t># Both point to the same layer.</a:t>
            </a:r>
            <a:endParaRPr sz="1600">
              <a:solidFill>
                <a:srgbClr val="F0F3F6"/>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3"/>
          <p:cNvSpPr txBox="1"/>
          <p:nvPr>
            <p:ph idx="1" type="body"/>
          </p:nvPr>
        </p:nvSpPr>
        <p:spPr>
          <a:xfrm>
            <a:off x="344500" y="962775"/>
            <a:ext cx="5035200" cy="403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Variables</a:t>
            </a:r>
            <a:r>
              <a:rPr lang="en" sz="1800"/>
              <a:t> are wrappers over </a:t>
            </a:r>
            <a:r>
              <a:rPr lang="en" sz="1800">
                <a:latin typeface="Roboto Mono Medium"/>
                <a:ea typeface="Roboto Mono Medium"/>
                <a:cs typeface="Roboto Mono Medium"/>
                <a:sym typeface="Roboto Mono Medium"/>
              </a:rPr>
              <a:t>jax.Arrays</a:t>
            </a:r>
            <a:r>
              <a:rPr lang="en" sz="1800"/>
              <a:t> that enable state updates and allow associated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nnx.Param</a:t>
            </a:r>
            <a:r>
              <a:rPr lang="en" sz="1800"/>
              <a:t>: Learnable parameters of the model (dynamic state).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nnx.BatchStat</a:t>
            </a:r>
            <a:r>
              <a:rPr lang="en" sz="1800"/>
              <a:t>, </a:t>
            </a:r>
            <a:r>
              <a:rPr lang="en" sz="1800">
                <a:latin typeface="Roboto Mono Medium"/>
                <a:ea typeface="Roboto Mono Medium"/>
                <a:cs typeface="Roboto Mono Medium"/>
                <a:sym typeface="Roboto Mono Medium"/>
              </a:rPr>
              <a:t>nnx.Cache</a:t>
            </a:r>
            <a:r>
              <a:rPr lang="en" sz="1800"/>
              <a:t>, </a:t>
            </a:r>
            <a:r>
              <a:rPr lang="en" sz="1800">
                <a:latin typeface="Roboto Mono Medium"/>
                <a:ea typeface="Roboto Mono Medium"/>
                <a:cs typeface="Roboto Mono Medium"/>
                <a:sym typeface="Roboto Mono Medium"/>
              </a:rPr>
              <a:t>nnx.Intermediate:</a:t>
            </a:r>
            <a:r>
              <a:rPr lang="en" sz="1800"/>
              <a:t> For specialized state.</a:t>
            </a:r>
            <a:endParaRPr sz="1800"/>
          </a:p>
          <a:p>
            <a:pPr indent="-342900" lvl="0" marL="457200" rtl="0" algn="l">
              <a:lnSpc>
                <a:spcPct val="115000"/>
              </a:lnSpc>
              <a:spcBef>
                <a:spcPts val="1000"/>
              </a:spcBef>
              <a:spcAft>
                <a:spcPts val="1000"/>
              </a:spcAft>
              <a:buSzPts val="1800"/>
              <a:buChar char="●"/>
            </a:pPr>
            <a:r>
              <a:rPr lang="en" sz="1800"/>
              <a:t>Also </a:t>
            </a:r>
            <a:r>
              <a:rPr lang="en" sz="1800">
                <a:latin typeface="Roboto Mono Medium"/>
                <a:ea typeface="Roboto Mono Medium"/>
                <a:cs typeface="Roboto Mono Medium"/>
                <a:sym typeface="Roboto Mono Medium"/>
              </a:rPr>
              <a:t>nnx.State</a:t>
            </a:r>
            <a:r>
              <a:rPr lang="en" sz="1800"/>
              <a:t> (not a </a:t>
            </a:r>
            <a:r>
              <a:rPr lang="en" sz="1800">
                <a:latin typeface="Roboto Mono Medium"/>
                <a:ea typeface="Roboto Mono Medium"/>
                <a:cs typeface="Roboto Mono Medium"/>
                <a:sym typeface="Roboto Mono Medium"/>
              </a:rPr>
              <a:t>Variable</a:t>
            </a:r>
            <a:r>
              <a:rPr lang="en" sz="1800"/>
              <a:t> type): A pytree that contains a pure version of the object's state.</a:t>
            </a:r>
            <a:endParaRPr sz="1800"/>
          </a:p>
        </p:txBody>
      </p:sp>
      <p:sp>
        <p:nvSpPr>
          <p:cNvPr id="1054" name="Google Shape;105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Variable Types</a:t>
            </a:r>
            <a:endParaRPr/>
          </a:p>
        </p:txBody>
      </p:sp>
      <p:pic>
        <p:nvPicPr>
          <p:cNvPr id="1055" name="Google Shape;1055;p103"/>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56" name="Google Shape;1056;p103"/>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0" name="Shape 1060"/>
        <p:cNvGrpSpPr/>
        <p:nvPr/>
      </p:nvGrpSpPr>
      <p:grpSpPr>
        <a:xfrm>
          <a:off x="0" y="0"/>
          <a:ext cx="0" cy="0"/>
          <a:chOff x="0" y="0"/>
          <a:chExt cx="0" cy="0"/>
        </a:xfrm>
      </p:grpSpPr>
      <p:sp>
        <p:nvSpPr>
          <p:cNvPr id="1061" name="Google Shape;1061;p104"/>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StatefulParameterLayer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initial_value: </a:t>
            </a:r>
            <a:r>
              <a:rPr lang="en" sz="1600">
                <a:solidFill>
                  <a:srgbClr val="FFA657"/>
                </a:solidFill>
                <a:latin typeface="Courier"/>
                <a:ea typeface="Courier"/>
                <a:cs typeface="Courier"/>
                <a:sym typeface="Courier"/>
              </a:rPr>
              <a:t>float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self.weight = nnx.Param(jax.random.uniform(rngs.params()))</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 = {</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jnp.array(initial_value)}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update_bias</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new_value: </a:t>
            </a:r>
            <a:r>
              <a:rPr lang="en" sz="1600">
                <a:solidFill>
                  <a:srgbClr val="FFA657"/>
                </a:solidFill>
                <a:latin typeface="Courier"/>
                <a:ea typeface="Courier"/>
                <a:cs typeface="Courier"/>
                <a:sym typeface="Courier"/>
              </a:rPr>
              <a:t>float</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 jnp.array(new_value)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x: jax.Array</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x * self.weight.value +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a:t>
            </a:r>
            <a:endParaRPr sz="1600">
              <a:solidFill>
                <a:srgbClr val="FF7B72"/>
              </a:solidFill>
              <a:latin typeface="Courier"/>
              <a:ea typeface="Courier"/>
              <a:cs typeface="Courier"/>
              <a:sym typeface="Courier"/>
            </a:endParaRPr>
          </a:p>
        </p:txBody>
      </p:sp>
      <p:sp>
        <p:nvSpPr>
          <p:cNvPr id="1062" name="Google Shape;1062;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Stateful Parameter Layer</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5"/>
          <p:cNvSpPr txBox="1"/>
          <p:nvPr>
            <p:ph idx="1" type="body"/>
          </p:nvPr>
        </p:nvSpPr>
        <p:spPr>
          <a:xfrm>
            <a:off x="344500" y="1572375"/>
            <a:ext cx="48672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a:t>
            </a:r>
            <a:r>
              <a:rPr lang="en" sz="1800">
                <a:latin typeface="Roboto Mono Medium"/>
                <a:ea typeface="Roboto Mono Medium"/>
                <a:cs typeface="Roboto Mono Medium"/>
                <a:sym typeface="Roboto Mono Medium"/>
              </a:rPr>
              <a:t>nnx.Rngs</a:t>
            </a:r>
            <a:r>
              <a:rPr lang="en" sz="1800"/>
              <a:t> object.</a:t>
            </a:r>
            <a:endParaRPr sz="1800"/>
          </a:p>
          <a:p>
            <a:pPr indent="-342900" lvl="0" marL="457200" rtl="0" algn="l">
              <a:lnSpc>
                <a:spcPct val="115000"/>
              </a:lnSpc>
              <a:spcBef>
                <a:spcPts val="1000"/>
              </a:spcBef>
              <a:spcAft>
                <a:spcPts val="0"/>
              </a:spcAft>
              <a:buSzPts val="1800"/>
              <a:buChar char="●"/>
            </a:pPr>
            <a:r>
              <a:rPr lang="en" sz="1800"/>
              <a:t>Requires explicit passing of a PRNG key when instantiating modules with randomness.</a:t>
            </a:r>
            <a:endParaRPr sz="1800"/>
          </a:p>
          <a:p>
            <a:pPr indent="-342900" lvl="0" marL="457200" rtl="0" algn="l">
              <a:lnSpc>
                <a:spcPct val="115000"/>
              </a:lnSpc>
              <a:spcBef>
                <a:spcPts val="1000"/>
              </a:spcBef>
              <a:spcAft>
                <a:spcPts val="0"/>
              </a:spcAft>
              <a:buSzPts val="1800"/>
              <a:buChar char="●"/>
            </a:pPr>
            <a:r>
              <a:rPr lang="en" sz="1800"/>
              <a:t>Promotes reproducibility and easier parallelization.</a:t>
            </a:r>
            <a:endParaRPr sz="1800"/>
          </a:p>
          <a:p>
            <a:pPr indent="-342900" lvl="0" marL="457200" rtl="0" algn="l">
              <a:lnSpc>
                <a:spcPct val="115000"/>
              </a:lnSpc>
              <a:spcBef>
                <a:spcPts val="1000"/>
              </a:spcBef>
              <a:spcAft>
                <a:spcPts val="1000"/>
              </a:spcAft>
              <a:buSzPts val="1800"/>
              <a:buChar char="●"/>
            </a:pPr>
            <a:r>
              <a:rPr lang="en" sz="1800"/>
              <a:t>Layers store a </a:t>
            </a:r>
            <a:r>
              <a:rPr b="1" lang="en" sz="1800"/>
              <a:t>forked copy</a:t>
            </a:r>
            <a:r>
              <a:rPr lang="en" sz="1800"/>
              <a:t> of RNGs, ensuring state isolation.</a:t>
            </a:r>
            <a:endParaRPr sz="1800"/>
          </a:p>
        </p:txBody>
      </p:sp>
      <p:sp>
        <p:nvSpPr>
          <p:cNvPr id="1068" name="Google Shape;106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Explicit Random Number Generation</a:t>
            </a:r>
            <a:endParaRPr/>
          </a:p>
        </p:txBody>
      </p:sp>
      <p:pic>
        <p:nvPicPr>
          <p:cNvPr id="1069" name="Google Shape;1069;p105"/>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70" name="Google Shape;1070;p105"/>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6"/>
          <p:cNvSpPr txBox="1"/>
          <p:nvPr>
            <p:ph idx="1" type="body"/>
          </p:nvPr>
        </p:nvSpPr>
        <p:spPr>
          <a:xfrm>
            <a:off x="344500" y="1648575"/>
            <a:ext cx="47421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Parameters are initialized immediately when an </a:t>
            </a:r>
            <a:r>
              <a:rPr lang="en" sz="1800">
                <a:latin typeface="Roboto Mono Medium"/>
                <a:ea typeface="Roboto Mono Medium"/>
                <a:cs typeface="Roboto Mono Medium"/>
                <a:sym typeface="Roboto Mono Medium"/>
              </a:rPr>
              <a:t>nnx.Module</a:t>
            </a:r>
            <a:r>
              <a:rPr lang="en" sz="1800"/>
              <a:t> is instantiated.</a:t>
            </a:r>
            <a:endParaRPr sz="1800"/>
          </a:p>
          <a:p>
            <a:pPr indent="-342900" lvl="0" marL="457200" rtl="0" algn="l">
              <a:lnSpc>
                <a:spcPct val="115000"/>
              </a:lnSpc>
              <a:spcBef>
                <a:spcPts val="1000"/>
              </a:spcBef>
              <a:spcAft>
                <a:spcPts val="0"/>
              </a:spcAft>
              <a:buSzPts val="1800"/>
              <a:buChar char="●"/>
            </a:pPr>
            <a:r>
              <a:rPr lang="en" sz="1800"/>
              <a:t>All shape information must be provided during initialization.</a:t>
            </a:r>
            <a:endParaRPr sz="1800"/>
          </a:p>
          <a:p>
            <a:pPr indent="-342900" lvl="0" marL="457200" rtl="0" algn="l">
              <a:lnSpc>
                <a:spcPct val="115000"/>
              </a:lnSpc>
              <a:spcBef>
                <a:spcPts val="1000"/>
              </a:spcBef>
              <a:spcAft>
                <a:spcPts val="1000"/>
              </a:spcAft>
              <a:buSzPts val="1800"/>
              <a:buChar char="●"/>
            </a:pPr>
            <a:r>
              <a:rPr lang="en" sz="1800"/>
              <a:t>No implicit shape inference.</a:t>
            </a:r>
            <a:endParaRPr sz="1800"/>
          </a:p>
        </p:txBody>
      </p:sp>
      <p:sp>
        <p:nvSpPr>
          <p:cNvPr id="1076" name="Google Shape;107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Eager Parameter Initialization</a:t>
            </a:r>
            <a:endParaRPr/>
          </a:p>
        </p:txBody>
      </p:sp>
      <p:pic>
        <p:nvPicPr>
          <p:cNvPr id="1077" name="Google Shape;1077;p106"/>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78" name="Google Shape;1078;p106"/>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115175"/>
            <a:ext cx="49989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a:t>
            </a:r>
            <a:endParaRPr sz="1800"/>
          </a:p>
          <a:p>
            <a:pPr indent="-342900" lvl="1" marL="914400" rtl="0" algn="l">
              <a:lnSpc>
                <a:spcPct val="115000"/>
              </a:lnSpc>
              <a:spcBef>
                <a:spcPts val="1000"/>
              </a:spcBef>
              <a:spcAft>
                <a:spcPts val="0"/>
              </a:spcAft>
              <a:buSzPts val="1800"/>
              <a:buChar char="○"/>
            </a:pPr>
            <a:r>
              <a:rPr lang="en" sz="1800">
                <a:solidFill>
                  <a:schemeClr val="lt1"/>
                </a:solidFill>
              </a:rPr>
              <a:t>A neural network library for JAX, designed for flexibility and high performance</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New users are encouraged to use</a:t>
            </a:r>
            <a:br>
              <a:rPr lang="en" sz="1800">
                <a:solidFill>
                  <a:schemeClr val="lt1"/>
                </a:solidFill>
              </a:rPr>
            </a:br>
            <a:r>
              <a:rPr lang="en" sz="1800">
                <a:solidFill>
                  <a:schemeClr val="lt1"/>
                </a:solidFill>
              </a:rPr>
              <a:t>Flax NNX</a:t>
            </a:r>
            <a:endParaRPr sz="1800">
              <a:solidFill>
                <a:schemeClr val="lt1"/>
              </a:solidFill>
            </a:endParaRPr>
          </a:p>
          <a:p>
            <a:pPr indent="-342900" lvl="0" marL="457200" rtl="0" algn="l">
              <a:lnSpc>
                <a:spcPct val="115000"/>
              </a:lnSpc>
              <a:spcBef>
                <a:spcPts val="1000"/>
              </a:spcBef>
              <a:spcAft>
                <a:spcPts val="0"/>
              </a:spcAft>
              <a:buSzPts val="1800"/>
              <a:buChar char="●"/>
            </a:pPr>
            <a:r>
              <a:rPr lang="en" sz="1800"/>
              <a:t>Flax Linen </a:t>
            </a:r>
            <a:r>
              <a:rPr lang="en" sz="1800">
                <a:solidFill>
                  <a:schemeClr val="lt1"/>
                </a:solidFill>
              </a:rPr>
              <a:t>(Released in 2020)</a:t>
            </a:r>
            <a:endParaRPr sz="1800"/>
          </a:p>
          <a:p>
            <a:pPr indent="-342900" lvl="1" marL="914400" rtl="0" algn="l">
              <a:lnSpc>
                <a:spcPct val="115000"/>
              </a:lnSpc>
              <a:spcBef>
                <a:spcPts val="1000"/>
              </a:spcBef>
              <a:spcAft>
                <a:spcPts val="0"/>
              </a:spcAft>
              <a:buSzPts val="1800"/>
              <a:buChar char="○"/>
            </a:pPr>
            <a:r>
              <a:rPr lang="en" sz="1800"/>
              <a:t>Original neural network library for JAX</a:t>
            </a:r>
            <a:endParaRPr sz="1800"/>
          </a:p>
          <a:p>
            <a:pPr indent="-342900" lvl="1" marL="914400" rtl="0" algn="l">
              <a:lnSpc>
                <a:spcPct val="115000"/>
              </a:lnSpc>
              <a:spcBef>
                <a:spcPts val="1000"/>
              </a:spcBef>
              <a:spcAft>
                <a:spcPts val="1000"/>
              </a:spcAft>
              <a:buSzPts val="1800"/>
              <a:buChar char="○"/>
            </a:pPr>
            <a:r>
              <a:rPr lang="en" sz="1800"/>
              <a:t>Focuses on functional programming</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Flax NNX?</a:t>
            </a:r>
            <a:endParaRPr/>
          </a:p>
        </p:txBody>
      </p:sp>
      <p:pic>
        <p:nvPicPr>
          <p:cNvPr id="906" name="Google Shape;906;p89"/>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7"/>
          <p:cNvSpPr txBox="1"/>
          <p:nvPr>
            <p:ph idx="1" type="body"/>
          </p:nvPr>
        </p:nvSpPr>
        <p:spPr>
          <a:xfrm>
            <a:off x="344500" y="1572375"/>
            <a:ext cx="5094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nnx.split</a:t>
            </a:r>
            <a:r>
              <a:rPr lang="en" sz="1800"/>
              <a:t>: Decomposes an </a:t>
            </a:r>
            <a:r>
              <a:rPr lang="en" sz="1800">
                <a:latin typeface="Roboto Mono Medium"/>
                <a:ea typeface="Roboto Mono Medium"/>
                <a:cs typeface="Roboto Mono Medium"/>
                <a:sym typeface="Roboto Mono Medium"/>
              </a:rPr>
              <a:t>nnx.Module</a:t>
            </a:r>
            <a:r>
              <a:rPr lang="en" sz="1800"/>
              <a:t> into its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nnx.merge</a:t>
            </a:r>
            <a:r>
              <a:rPr lang="en" sz="1800"/>
              <a:t>: Reconstructs an </a:t>
            </a:r>
            <a:r>
              <a:rPr lang="en" sz="1800">
                <a:latin typeface="Roboto Mono Medium"/>
                <a:ea typeface="Roboto Mono Medium"/>
                <a:cs typeface="Roboto Mono Medium"/>
                <a:sym typeface="Roboto Mono Medium"/>
              </a:rPr>
              <a:t>nnx.Module</a:t>
            </a:r>
            <a:r>
              <a:rPr lang="en" sz="1800"/>
              <a:t> from its </a:t>
            </a:r>
            <a:r>
              <a:rPr lang="en" sz="1800">
                <a:latin typeface="Roboto Mono Medium"/>
                <a:ea typeface="Roboto Mono Medium"/>
                <a:cs typeface="Roboto Mono Medium"/>
                <a:sym typeface="Roboto Mono Medium"/>
              </a:rPr>
              <a:t>GraphDef</a:t>
            </a:r>
            <a:r>
              <a:rPr lang="en" sz="1800"/>
              <a:t> and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nnx.update</a:t>
            </a:r>
            <a:r>
              <a:rPr lang="en" sz="1800"/>
              <a:t>: Updates an existing object in-place with the content of a given </a:t>
            </a:r>
            <a:r>
              <a:rPr lang="en" sz="1800">
                <a:latin typeface="Roboto Mono Medium"/>
                <a:ea typeface="Roboto Mono Medium"/>
                <a:cs typeface="Roboto Mono Medium"/>
                <a:sym typeface="Roboto Mono Medium"/>
              </a:rPr>
              <a:t>State</a:t>
            </a:r>
            <a:r>
              <a:rPr lang="en" sz="1800"/>
              <a:t>.</a:t>
            </a:r>
            <a:endParaRPr sz="1800"/>
          </a:p>
        </p:txBody>
      </p:sp>
      <p:sp>
        <p:nvSpPr>
          <p:cNvPr id="1084" name="Google Shape;1084;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Functional API: split, merge, update</a:t>
            </a:r>
            <a:endParaRPr/>
          </a:p>
        </p:txBody>
      </p:sp>
      <p:pic>
        <p:nvPicPr>
          <p:cNvPr id="1085" name="Google Shape;1085;p107"/>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86" name="Google Shape;1086;p107"/>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0" name="Shape 1090"/>
        <p:cNvGrpSpPr/>
        <p:nvPr/>
      </p:nvGrpSpPr>
      <p:grpSpPr>
        <a:xfrm>
          <a:off x="0" y="0"/>
          <a:ext cx="0" cy="0"/>
          <a:chOff x="0" y="0"/>
          <a:chExt cx="0" cy="0"/>
        </a:xfrm>
      </p:grpSpPr>
      <p:sp>
        <p:nvSpPr>
          <p:cNvPr id="1091" name="Google Shape;1091;p108"/>
          <p:cNvSpPr txBox="1"/>
          <p:nvPr/>
        </p:nvSpPr>
        <p:spPr>
          <a:xfrm>
            <a:off x="375525" y="780725"/>
            <a:ext cx="8352600" cy="438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class</a:t>
            </a:r>
            <a:r>
              <a:rPr lang="en" sz="1300">
                <a:solidFill>
                  <a:srgbClr val="CE93D8"/>
                </a:solidFill>
                <a:latin typeface="Roboto Mono"/>
                <a:ea typeface="Roboto Mono"/>
                <a:cs typeface="Roboto Mono"/>
                <a:sym typeface="Roboto Mono"/>
              </a:rPr>
              <a:t> Counter</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nnx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Module</a:t>
            </a:r>
            <a:r>
              <a:rPr lang="en" sz="1300">
                <a:solidFill>
                  <a:srgbClr val="ECEFF1"/>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__init__(self):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0</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__call__(self):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graphdef, 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nnx.split</a:t>
            </a:r>
            <a:r>
              <a:rPr lang="en" sz="1300">
                <a:solidFill>
                  <a:srgbClr val="ECEFF1"/>
                </a:solidFill>
                <a:latin typeface="Roboto Mono"/>
                <a:ea typeface="Roboto Mono"/>
                <a:cs typeface="Roboto Mono"/>
                <a:sym typeface="Roboto Mono"/>
              </a:rPr>
              <a:t>(counter)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jax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jit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def</a:t>
            </a:r>
            <a:r>
              <a:rPr lang="en" sz="1300">
                <a:solidFill>
                  <a:srgbClr val="CE93D8"/>
                </a:solidFill>
                <a:latin typeface="Roboto Mono"/>
                <a:ea typeface="Roboto Mono"/>
                <a:cs typeface="Roboto Mono"/>
                <a:sym typeface="Roboto Mono"/>
              </a:rPr>
              <a:t> count</a:t>
            </a:r>
            <a:r>
              <a:rPr lang="en" sz="1300">
                <a:solidFill>
                  <a:srgbClr val="ECEFF1"/>
                </a:solidFill>
                <a:latin typeface="Roboto Mono"/>
                <a:ea typeface="Roboto Mono"/>
                <a:cs typeface="Roboto Mono"/>
                <a:sym typeface="Roboto Mono"/>
              </a:rPr>
              <a: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nnx.merge</a:t>
            </a:r>
            <a:r>
              <a:rPr lang="en" sz="1300">
                <a:solidFill>
                  <a:srgbClr val="ECEFF1"/>
                </a:solidFill>
                <a:latin typeface="Roboto Mono"/>
                <a:ea typeface="Roboto Mono"/>
                <a:cs typeface="Roboto Mono"/>
                <a:sym typeface="Roboto Mono"/>
              </a:rPr>
              <a:t>(graphdef,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F06292"/>
                </a:solidFill>
                <a:latin typeface="Roboto Mono"/>
                <a:ea typeface="Roboto Mono"/>
                <a:cs typeface="Roboto Mono"/>
                <a:sym typeface="Roboto Mono"/>
              </a:rPr>
              <a:t># 2</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ECEFF1"/>
                </a:solidFill>
                <a:latin typeface="Roboto Mono"/>
                <a:ea typeface="Roboto Mono"/>
                <a:cs typeface="Roboto Mono"/>
                <a:sym typeface="Roboto Mono"/>
              </a:rPr>
              <a:t> nnx.state(counter)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nnx.update(counter,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3</a:t>
            </a:r>
            <a:endParaRPr sz="1300">
              <a:solidFill>
                <a:srgbClr val="FF9492"/>
              </a:solidFill>
              <a:latin typeface="Roboto Mono"/>
              <a:ea typeface="Roboto Mono"/>
              <a:cs typeface="Roboto Mono"/>
              <a:sym typeface="Roboto Mono"/>
            </a:endParaRPr>
          </a:p>
        </p:txBody>
      </p:sp>
      <p:sp>
        <p:nvSpPr>
          <p:cNvPr id="1092" name="Google Shape;1092;p10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Counter with Functional API</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9"/>
          <p:cNvSpPr txBox="1"/>
          <p:nvPr>
            <p:ph idx="1" type="body"/>
          </p:nvPr>
        </p:nvSpPr>
        <p:spPr>
          <a:xfrm>
            <a:off x="344500" y="962775"/>
            <a:ext cx="82734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What it does</a:t>
            </a:r>
            <a:r>
              <a:rPr lang="en" sz="1800"/>
              <a:t>: </a:t>
            </a:r>
            <a:r>
              <a:rPr lang="en" sz="1800">
                <a:latin typeface="Roboto Mono Medium"/>
                <a:ea typeface="Roboto Mono Medium"/>
                <a:cs typeface="Roboto Mono Medium"/>
                <a:sym typeface="Roboto Mono Medium"/>
              </a:rPr>
              <a:t>nnx.jit</a:t>
            </a:r>
            <a:r>
              <a:rPr lang="en" sz="1800"/>
              <a:t> ("Just-In-Time" compilation) takes your Python function and uses XLA to compile it into highly optimized code for CPU/GPU/TPU.</a:t>
            </a:r>
            <a:endParaRPr sz="1800"/>
          </a:p>
          <a:p>
            <a:pPr indent="-342900" lvl="0" marL="457200" rtl="0" algn="l">
              <a:lnSpc>
                <a:spcPct val="115000"/>
              </a:lnSpc>
              <a:spcBef>
                <a:spcPts val="1000"/>
              </a:spcBef>
              <a:spcAft>
                <a:spcPts val="0"/>
              </a:spcAft>
              <a:buSzPts val="1800"/>
              <a:buChar char="●"/>
            </a:pPr>
            <a:r>
              <a:rPr b="1" lang="en" sz="1800"/>
              <a:t>Think</a:t>
            </a:r>
            <a:r>
              <a:rPr lang="en" sz="1800"/>
              <a:t>: Similar goal to </a:t>
            </a:r>
            <a:r>
              <a:rPr lang="en" sz="1800">
                <a:latin typeface="Roboto Mono Medium"/>
                <a:ea typeface="Roboto Mono Medium"/>
                <a:cs typeface="Roboto Mono Medium"/>
                <a:sym typeface="Roboto Mono Medium"/>
              </a:rPr>
              <a:t>torch.compile()</a:t>
            </a:r>
            <a:r>
              <a:rPr lang="en" sz="1800"/>
              <a:t> – speed up execution.</a:t>
            </a:r>
            <a:endParaRPr sz="1800"/>
          </a:p>
          <a:p>
            <a:pPr indent="-342900" lvl="0" marL="457200" rtl="0" algn="l">
              <a:lnSpc>
                <a:spcPct val="115000"/>
              </a:lnSpc>
              <a:spcBef>
                <a:spcPts val="1000"/>
              </a:spcBef>
              <a:spcAft>
                <a:spcPts val="0"/>
              </a:spcAft>
              <a:buSzPts val="1800"/>
              <a:buChar char="●"/>
            </a:pPr>
            <a:r>
              <a:rPr b="1" lang="en" sz="1800"/>
              <a:t>The Catch</a:t>
            </a:r>
            <a:r>
              <a:rPr lang="en" sz="1800"/>
              <a:t>: You shouldn't just </a:t>
            </a:r>
            <a:r>
              <a:rPr lang="en" sz="1800">
                <a:latin typeface="Roboto Mono Medium"/>
                <a:ea typeface="Roboto Mono Medium"/>
                <a:cs typeface="Roboto Mono Medium"/>
                <a:sym typeface="Roboto Mono Medium"/>
              </a:rPr>
              <a:t>jit()</a:t>
            </a:r>
            <a:r>
              <a:rPr lang="en" sz="1800"/>
              <a:t> every function! Performance gains come from JITting </a:t>
            </a:r>
            <a:r>
              <a:rPr i="1" lang="en" sz="1800"/>
              <a:t>the right</a:t>
            </a:r>
            <a:r>
              <a:rPr lang="en" sz="1800"/>
              <a:t> functions.</a:t>
            </a:r>
            <a:endParaRPr sz="1800"/>
          </a:p>
          <a:p>
            <a:pPr indent="-342900" lvl="0" marL="457200" rtl="0" algn="l">
              <a:lnSpc>
                <a:spcPct val="115000"/>
              </a:lnSpc>
              <a:spcBef>
                <a:spcPts val="1000"/>
              </a:spcBef>
              <a:spcAft>
                <a:spcPts val="0"/>
              </a:spcAft>
              <a:buSzPts val="1800"/>
              <a:buChar char="●"/>
            </a:pPr>
            <a:r>
              <a:rPr b="1" lang="en" sz="1800"/>
              <a:t>Key Requirement #1</a:t>
            </a:r>
            <a:r>
              <a:rPr lang="en" sz="1800"/>
              <a:t>: </a:t>
            </a:r>
            <a:r>
              <a:rPr lang="en" sz="1800">
                <a:latin typeface="Roboto Mono Medium"/>
                <a:ea typeface="Roboto Mono Medium"/>
                <a:cs typeface="Roboto Mono Medium"/>
                <a:sym typeface="Roboto Mono Medium"/>
              </a:rPr>
              <a:t>nnx.jit</a:t>
            </a:r>
            <a:r>
              <a:rPr lang="en" sz="1800"/>
              <a:t> works best on Traceable Functions. We'll define this next.</a:t>
            </a:r>
            <a:endParaRPr sz="1800"/>
          </a:p>
          <a:p>
            <a:pPr indent="-342900" lvl="0" marL="457200" rtl="0" algn="l">
              <a:lnSpc>
                <a:spcPct val="115000"/>
              </a:lnSpc>
              <a:spcBef>
                <a:spcPts val="1000"/>
              </a:spcBef>
              <a:spcAft>
                <a:spcPts val="1000"/>
              </a:spcAft>
              <a:buSzPts val="1800"/>
              <a:buChar char="●"/>
            </a:pPr>
            <a:r>
              <a:rPr b="1" lang="en" sz="1800"/>
              <a:t>Goal</a:t>
            </a:r>
            <a:r>
              <a:rPr lang="en" sz="1800"/>
              <a:t>: Identify the computationally heavy, pure parts of your code and </a:t>
            </a:r>
            <a:r>
              <a:rPr lang="en" sz="1800">
                <a:latin typeface="Roboto Mono Medium"/>
                <a:ea typeface="Roboto Mono Medium"/>
                <a:cs typeface="Roboto Mono Medium"/>
                <a:sym typeface="Roboto Mono Medium"/>
              </a:rPr>
              <a:t>jit()</a:t>
            </a:r>
            <a:r>
              <a:rPr lang="en" sz="1800"/>
              <a:t> those.</a:t>
            </a:r>
            <a:endParaRPr sz="1800"/>
          </a:p>
        </p:txBody>
      </p:sp>
      <p:sp>
        <p:nvSpPr>
          <p:cNvPr id="1098" name="Google Shape;1098;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When to Use NNX's Supercharger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10"/>
          <p:cNvSpPr txBox="1"/>
          <p:nvPr>
            <p:ph idx="1" type="body"/>
          </p:nvPr>
        </p:nvSpPr>
        <p:spPr>
          <a:xfrm>
            <a:off x="344500" y="1191375"/>
            <a:ext cx="82734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Definition: A function is traceable iff:</a:t>
            </a:r>
            <a:endParaRPr sz="1800"/>
          </a:p>
          <a:p>
            <a:pPr indent="-342900" lvl="0" marL="457200" rtl="0" algn="l">
              <a:lnSpc>
                <a:spcPct val="115000"/>
              </a:lnSpc>
              <a:spcBef>
                <a:spcPts val="1000"/>
              </a:spcBef>
              <a:spcAft>
                <a:spcPts val="0"/>
              </a:spcAft>
              <a:buSzPts val="1800"/>
              <a:buChar char="●"/>
            </a:pPr>
            <a:r>
              <a:rPr lang="en" sz="1800"/>
              <a:t>It always returns the same output for the same inputs</a:t>
            </a:r>
            <a:endParaRPr sz="1800"/>
          </a:p>
          <a:p>
            <a:pPr indent="-342900" lvl="0" marL="457200" rtl="0" algn="l">
              <a:lnSpc>
                <a:spcPct val="115000"/>
              </a:lnSpc>
              <a:spcBef>
                <a:spcPts val="1000"/>
              </a:spcBef>
              <a:spcAft>
                <a:spcPts val="0"/>
              </a:spcAft>
              <a:buSzPts val="1800"/>
              <a:buChar char="●"/>
            </a:pPr>
            <a:r>
              <a:rPr lang="en" sz="1800"/>
              <a:t>It has no side effects (we’ll talk about this next)</a:t>
            </a:r>
            <a:endParaRPr sz="1800"/>
          </a:p>
          <a:p>
            <a:pPr indent="-342900" lvl="0" marL="457200" rtl="0" algn="l">
              <a:lnSpc>
                <a:spcPct val="115000"/>
              </a:lnSpc>
              <a:spcBef>
                <a:spcPts val="1000"/>
              </a:spcBef>
              <a:spcAft>
                <a:spcPts val="0"/>
              </a:spcAft>
              <a:buSzPts val="1800"/>
              <a:buChar char="●"/>
            </a:pPr>
            <a:r>
              <a:rPr b="1" lang="en" sz="1800"/>
              <a:t>The Rule: </a:t>
            </a:r>
            <a:r>
              <a:rPr b="1" lang="en" sz="1800"/>
              <a:t>Only apply nnx.jit to functions that are </a:t>
            </a:r>
            <a:r>
              <a:rPr b="1" lang="en" sz="1800"/>
              <a:t>traceable</a:t>
            </a:r>
            <a:endParaRPr b="1" sz="1800"/>
          </a:p>
          <a:p>
            <a:pPr indent="-342900" lvl="0" marL="457200" rtl="0" algn="l">
              <a:lnSpc>
                <a:spcPct val="115000"/>
              </a:lnSpc>
              <a:spcBef>
                <a:spcPts val="1000"/>
              </a:spcBef>
              <a:spcAft>
                <a:spcPts val="1000"/>
              </a:spcAft>
              <a:buSzPts val="1800"/>
              <a:buChar char="●"/>
            </a:pPr>
            <a:r>
              <a:rPr lang="en" sz="1800"/>
              <a:t>(Good Practice: Writing pure functions is often good design anyway – easier to test and debug!)*</a:t>
            </a:r>
            <a:endParaRPr sz="1800"/>
          </a:p>
        </p:txBody>
      </p:sp>
      <p:sp>
        <p:nvSpPr>
          <p:cNvPr id="1104" name="Google Shape;1104;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What is a "Traceable Function"? (The Key to JIT)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11"/>
          <p:cNvSpPr txBox="1"/>
          <p:nvPr>
            <p:ph idx="1" type="body"/>
          </p:nvPr>
        </p:nvSpPr>
        <p:spPr>
          <a:xfrm>
            <a:off x="344500" y="1191375"/>
            <a:ext cx="79896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What are Side Effects?</a:t>
            </a:r>
            <a:endParaRPr sz="1800"/>
          </a:p>
          <a:p>
            <a:pPr indent="-342900" lvl="0" marL="457200" rtl="0" algn="l">
              <a:lnSpc>
                <a:spcPct val="115000"/>
              </a:lnSpc>
              <a:spcBef>
                <a:spcPts val="1000"/>
              </a:spcBef>
              <a:spcAft>
                <a:spcPts val="0"/>
              </a:spcAft>
              <a:buSzPts val="1800"/>
              <a:buChar char="●"/>
            </a:pPr>
            <a:r>
              <a:rPr lang="en" sz="1800"/>
              <a:t>Actions that affect things outside the function's direct input/output:</a:t>
            </a:r>
            <a:endParaRPr sz="1800"/>
          </a:p>
          <a:p>
            <a:pPr indent="-342900" lvl="1" marL="914400" rtl="0" algn="l">
              <a:lnSpc>
                <a:spcPct val="115000"/>
              </a:lnSpc>
              <a:spcBef>
                <a:spcPts val="1000"/>
              </a:spcBef>
              <a:spcAft>
                <a:spcPts val="0"/>
              </a:spcAft>
              <a:buSzPts val="1800"/>
              <a:buChar char="○"/>
            </a:pPr>
            <a:r>
              <a:rPr lang="en" sz="1800"/>
              <a:t>Modifying global variables  (avoid tracer leakage)</a:t>
            </a:r>
            <a:endParaRPr sz="1800"/>
          </a:p>
          <a:p>
            <a:pPr indent="-342900" lvl="1" marL="914400" rtl="0" algn="l">
              <a:lnSpc>
                <a:spcPct val="115000"/>
              </a:lnSpc>
              <a:spcBef>
                <a:spcPts val="1000"/>
              </a:spcBef>
              <a:spcAft>
                <a:spcPts val="0"/>
              </a:spcAft>
              <a:buSzPts val="1800"/>
              <a:buChar char="○"/>
            </a:pPr>
            <a:r>
              <a:rPr lang="en" sz="1800"/>
              <a:t>Changing mutable inputs (e.g., appending to a list passed as an argument)</a:t>
            </a:r>
            <a:endParaRPr sz="1800"/>
          </a:p>
          <a:p>
            <a:pPr indent="-342900" lvl="1" marL="914400" rtl="0" algn="l">
              <a:lnSpc>
                <a:spcPct val="115000"/>
              </a:lnSpc>
              <a:spcBef>
                <a:spcPts val="1000"/>
              </a:spcBef>
              <a:spcAft>
                <a:spcPts val="0"/>
              </a:spcAft>
              <a:buSzPts val="1800"/>
              <a:buChar char="○"/>
            </a:pPr>
            <a:r>
              <a:rPr lang="en" sz="1800"/>
              <a:t>Printing to the console, writing to files (I/O) (tracer have no values)</a:t>
            </a:r>
            <a:endParaRPr sz="1800"/>
          </a:p>
          <a:p>
            <a:pPr indent="-342900" lvl="1" marL="914400" rtl="0" algn="l">
              <a:lnSpc>
                <a:spcPct val="115000"/>
              </a:lnSpc>
              <a:spcBef>
                <a:spcPts val="1000"/>
              </a:spcBef>
              <a:spcAft>
                <a:spcPts val="1000"/>
              </a:spcAft>
              <a:buSzPts val="1800"/>
              <a:buChar char="○"/>
            </a:pPr>
            <a:r>
              <a:rPr lang="en" sz="1800"/>
              <a:t>Changing system settings, interacting with databases (only trace once, there is a cache system)</a:t>
            </a:r>
            <a:endParaRPr sz="1800"/>
          </a:p>
        </p:txBody>
      </p:sp>
      <p:sp>
        <p:nvSpPr>
          <p:cNvPr id="1110" name="Google Shape;1110;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What is a "Traceable Function"? (The Key to JIT)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12"/>
          <p:cNvSpPr txBox="1"/>
          <p:nvPr>
            <p:ph idx="1" type="body"/>
          </p:nvPr>
        </p:nvSpPr>
        <p:spPr>
          <a:xfrm>
            <a:off x="344500" y="1191375"/>
            <a:ext cx="8205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t>The Scenario: </a:t>
            </a:r>
            <a:r>
              <a:rPr lang="en" sz="1800"/>
              <a:t>Your function uses standard Python </a:t>
            </a:r>
            <a:r>
              <a:rPr lang="en" sz="1800">
                <a:latin typeface="Roboto Mono Medium"/>
                <a:ea typeface="Roboto Mono Medium"/>
                <a:cs typeface="Roboto Mono Medium"/>
                <a:sym typeface="Roboto Mono Medium"/>
              </a:rPr>
              <a:t>if, while, for</a:t>
            </a:r>
            <a:r>
              <a:rPr lang="en" sz="1800"/>
              <a:t> loops where the condition or iteration </a:t>
            </a:r>
            <a:r>
              <a:rPr i="1" lang="en" sz="1800"/>
              <a:t>depends directly on the value</a:t>
            </a:r>
            <a:r>
              <a:rPr lang="en" sz="1800"/>
              <a:t> of an input argument.</a:t>
            </a:r>
            <a:endParaRPr sz="1800"/>
          </a:p>
        </p:txBody>
      </p:sp>
      <p:sp>
        <p:nvSpPr>
          <p:cNvPr id="1116" name="Google Shape;1116;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
        <p:nvSpPr>
          <p:cNvPr id="1117" name="Google Shape;1117;p112"/>
          <p:cNvSpPr txBox="1"/>
          <p:nvPr/>
        </p:nvSpPr>
        <p:spPr>
          <a:xfrm>
            <a:off x="344500" y="2505075"/>
            <a:ext cx="8284800" cy="212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DC4CC"/>
                </a:solidFill>
                <a:latin typeface="Roboto Mono"/>
                <a:ea typeface="Roboto Mono"/>
                <a:cs typeface="Roboto Mono"/>
                <a:sym typeface="Roboto Mono"/>
              </a:rPr>
              <a:t># Example NOT ideal for direct jit()</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def</a:t>
            </a:r>
            <a:r>
              <a:rPr lang="en" sz="1800">
                <a:solidFill>
                  <a:srgbClr val="DBB7FF"/>
                </a:solidFill>
                <a:latin typeface="Roboto Mono"/>
                <a:ea typeface="Roboto Mono"/>
                <a:cs typeface="Roboto Mono"/>
                <a:sym typeface="Roboto Mono"/>
              </a:rPr>
              <a:t> process_value</a:t>
            </a:r>
            <a:r>
              <a:rPr lang="en" sz="1800">
                <a:solidFill>
                  <a:srgbClr val="F0F3F6"/>
                </a:solidFill>
                <a:latin typeface="Roboto Mono"/>
                <a:ea typeface="Roboto Mono"/>
                <a:cs typeface="Roboto Mono"/>
                <a:sym typeface="Roboto Mono"/>
              </a:rPr>
              <a:t>(x, threshold):</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if</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&gt;</a:t>
            </a:r>
            <a:r>
              <a:rPr lang="en" sz="1800">
                <a:solidFill>
                  <a:srgbClr val="F0F3F6"/>
                </a:solidFill>
                <a:latin typeface="Roboto Mono"/>
                <a:ea typeface="Roboto Mono"/>
                <a:cs typeface="Roboto Mono"/>
                <a:sym typeface="Roboto Mono"/>
              </a:rPr>
              <a:t> threshold: </a:t>
            </a:r>
            <a:r>
              <a:rPr lang="en" sz="1800">
                <a:solidFill>
                  <a:srgbClr val="BDC4CC"/>
                </a:solidFill>
                <a:latin typeface="Roboto Mono"/>
                <a:ea typeface="Roboto Mono"/>
                <a:cs typeface="Roboto Mono"/>
                <a:sym typeface="Roboto Mono"/>
              </a:rPr>
              <a:t># Control flow depends on input values</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else</a:t>
            </a:r>
            <a:r>
              <a:rPr lang="en" sz="1800">
                <a:solidFill>
                  <a:srgbClr val="F0F3F6"/>
                </a:solidFill>
                <a:latin typeface="Roboto Mono"/>
                <a:ea typeface="Roboto Mono"/>
                <a:cs typeface="Roboto Mono"/>
                <a:sym typeface="Roboto Mono"/>
              </a:rPr>
              <a:t>:</a:t>
            </a:r>
            <a:endParaRPr sz="1800">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3"/>
          <p:cNvSpPr txBox="1"/>
          <p:nvPr>
            <p:ph idx="1" type="body"/>
          </p:nvPr>
        </p:nvSpPr>
        <p:spPr>
          <a:xfrm>
            <a:off x="344500" y="1191375"/>
            <a:ext cx="82053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Problematic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1000"/>
              </a:spcBef>
              <a:spcAft>
                <a:spcPts val="0"/>
              </a:spcAft>
              <a:buSzPts val="1800"/>
              <a:buChar char="●"/>
            </a:pPr>
            <a:r>
              <a:rPr lang="en" sz="1800"/>
              <a:t>JAX traces the function based on the shapes and types of inputs, </a:t>
            </a:r>
            <a:r>
              <a:rPr lang="en" sz="1800"/>
              <a:t>not specific values (usually)</a:t>
            </a:r>
            <a:endParaRPr sz="1800"/>
          </a:p>
          <a:p>
            <a:pPr indent="-342900" lvl="0" marL="457200" rtl="0" algn="l">
              <a:lnSpc>
                <a:spcPct val="115000"/>
              </a:lnSpc>
              <a:spcBef>
                <a:spcPts val="1000"/>
              </a:spcBef>
              <a:spcAft>
                <a:spcPts val="0"/>
              </a:spcAft>
              <a:buSzPts val="1800"/>
              <a:buChar char="●"/>
            </a:pPr>
            <a:r>
              <a:rPr lang="en" sz="1800"/>
              <a:t>A standard Python </a:t>
            </a:r>
            <a:r>
              <a:rPr lang="en" sz="1800">
                <a:latin typeface="Roboto Mono Medium"/>
                <a:ea typeface="Roboto Mono Medium"/>
                <a:cs typeface="Roboto Mono Medium"/>
                <a:sym typeface="Roboto Mono Medium"/>
              </a:rPr>
              <a:t>if</a:t>
            </a:r>
            <a:r>
              <a:rPr lang="en" sz="1800"/>
              <a:t> depending on a value creates a specific path during tracing</a:t>
            </a:r>
            <a:endParaRPr sz="1800"/>
          </a:p>
          <a:p>
            <a:pPr indent="-342900" lvl="0" marL="457200" rtl="0" algn="l">
              <a:lnSpc>
                <a:spcPct val="115000"/>
              </a:lnSpc>
              <a:spcBef>
                <a:spcPts val="1000"/>
              </a:spcBef>
              <a:spcAft>
                <a:spcPts val="1000"/>
              </a:spcAft>
              <a:buSzPts val="1800"/>
              <a:buChar char="●"/>
            </a:pPr>
            <a:r>
              <a:rPr lang="en" sz="1800"/>
              <a:t>If you call the JITted function later with a value that takes a different path, JAX might error or need to recompile, which can be slow, losing the speed benefit</a:t>
            </a:r>
            <a:endParaRPr sz="1800"/>
          </a:p>
        </p:txBody>
      </p:sp>
      <p:sp>
        <p:nvSpPr>
          <p:cNvPr id="1123" name="Google Shape;1123;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idx="1" type="body"/>
          </p:nvPr>
        </p:nvSpPr>
        <p:spPr>
          <a:xfrm>
            <a:off x="344500" y="1191375"/>
            <a:ext cx="8205300" cy="288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The Rule: Avoid JITting functions where standard Python control flow (if/while) depends directly on input values.</a:t>
            </a:r>
            <a:endParaRPr b="1" sz="1800"/>
          </a:p>
          <a:p>
            <a:pPr indent="0" lvl="0" marL="0" rtl="0" algn="l">
              <a:lnSpc>
                <a:spcPct val="115000"/>
              </a:lnSpc>
              <a:spcBef>
                <a:spcPts val="1000"/>
              </a:spcBef>
              <a:spcAft>
                <a:spcPts val="0"/>
              </a:spcAft>
              <a:buNone/>
            </a:pPr>
            <a:r>
              <a:rPr lang="en" sz="1800"/>
              <a:t>Strategy:</a:t>
            </a:r>
            <a:endParaRPr sz="1800"/>
          </a:p>
          <a:p>
            <a:pPr indent="-342900" lvl="0" marL="457200" rtl="0" algn="l">
              <a:lnSpc>
                <a:spcPct val="115000"/>
              </a:lnSpc>
              <a:spcBef>
                <a:spcPts val="1000"/>
              </a:spcBef>
              <a:spcAft>
                <a:spcPts val="0"/>
              </a:spcAft>
              <a:buSzPts val="1800"/>
              <a:buChar char="●"/>
            </a:pPr>
            <a:r>
              <a:rPr lang="en" sz="1800"/>
              <a:t>Isolate the pure, numerically intensive parts within the branches/loops into separate functions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jit()</a:t>
            </a:r>
            <a:r>
              <a:rPr lang="en" sz="1800"/>
              <a:t> those smaller, pure functions</a:t>
            </a:r>
            <a:endParaRPr sz="1800"/>
          </a:p>
          <a:p>
            <a:pPr indent="-342900" lvl="0" marL="457200" rtl="0" algn="l">
              <a:lnSpc>
                <a:spcPct val="115000"/>
              </a:lnSpc>
              <a:spcBef>
                <a:spcPts val="1000"/>
              </a:spcBef>
              <a:spcAft>
                <a:spcPts val="1000"/>
              </a:spcAft>
              <a:buSzPts val="1800"/>
              <a:buChar char="●"/>
            </a:pPr>
            <a:r>
              <a:rPr lang="en" sz="1800"/>
              <a:t>Keep the Python control flow logic outside the JITted functions</a:t>
            </a:r>
            <a:endParaRPr sz="1800"/>
          </a:p>
        </p:txBody>
      </p:sp>
      <p:sp>
        <p:nvSpPr>
          <p:cNvPr id="1129" name="Google Shape;1129;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15"/>
          <p:cNvSpPr txBox="1"/>
          <p:nvPr>
            <p:ph idx="1" type="body"/>
          </p:nvPr>
        </p:nvSpPr>
        <p:spPr>
          <a:xfrm>
            <a:off x="344500" y="1115175"/>
            <a:ext cx="60048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Standard JAX Transformations (</a:t>
            </a:r>
            <a:r>
              <a:rPr lang="en" sz="1600">
                <a:latin typeface="Roboto Mono Medium"/>
                <a:ea typeface="Roboto Mono Medium"/>
                <a:cs typeface="Roboto Mono Medium"/>
                <a:sym typeface="Roboto Mono Medium"/>
              </a:rPr>
              <a:t>jax.jit,jax.grad,jax.vmap</a:t>
            </a:r>
            <a:r>
              <a:rPr lang="en" sz="1600"/>
              <a:t>)</a:t>
            </a:r>
            <a:endParaRPr sz="1600"/>
          </a:p>
          <a:p>
            <a:pPr indent="-330200" lvl="0" marL="457200" rtl="0" algn="l">
              <a:lnSpc>
                <a:spcPct val="115000"/>
              </a:lnSpc>
              <a:spcBef>
                <a:spcPts val="1000"/>
              </a:spcBef>
              <a:spcAft>
                <a:spcPts val="0"/>
              </a:spcAft>
              <a:buSzPts val="1600"/>
              <a:buChar char="●"/>
            </a:pPr>
            <a:r>
              <a:rPr lang="en" sz="1600"/>
              <a:t>Designed for </a:t>
            </a:r>
            <a:r>
              <a:rPr b="1" lang="en" sz="1600"/>
              <a:t>pure functions</a:t>
            </a:r>
            <a:r>
              <a:rPr lang="en" sz="1600"/>
              <a:t>:</a:t>
            </a:r>
            <a:endParaRPr sz="1600"/>
          </a:p>
          <a:p>
            <a:pPr indent="-330200" lvl="1" marL="914400" rtl="0" algn="l">
              <a:lnSpc>
                <a:spcPct val="115000"/>
              </a:lnSpc>
              <a:spcBef>
                <a:spcPts val="1000"/>
              </a:spcBef>
              <a:spcAft>
                <a:spcPts val="0"/>
              </a:spcAft>
              <a:buSzPts val="1600"/>
              <a:buChar char="○"/>
            </a:pPr>
            <a:r>
              <a:rPr lang="en" sz="1600"/>
              <a:t>No side effects (don't modify external state).</a:t>
            </a:r>
            <a:endParaRPr sz="1600"/>
          </a:p>
          <a:p>
            <a:pPr indent="-330200" lvl="1" marL="914400" rtl="0" algn="l">
              <a:lnSpc>
                <a:spcPct val="115000"/>
              </a:lnSpc>
              <a:spcBef>
                <a:spcPts val="1000"/>
              </a:spcBef>
              <a:spcAft>
                <a:spcPts val="0"/>
              </a:spcAft>
              <a:buSzPts val="1600"/>
              <a:buChar char="○"/>
            </a:pPr>
            <a:r>
              <a:rPr lang="en" sz="1600"/>
              <a:t>Deterministic output for the same input.</a:t>
            </a:r>
            <a:endParaRPr sz="1600"/>
          </a:p>
          <a:p>
            <a:pPr indent="-330200" lvl="0" marL="457200" rtl="0" algn="l">
              <a:lnSpc>
                <a:spcPct val="115000"/>
              </a:lnSpc>
              <a:spcBef>
                <a:spcPts val="1000"/>
              </a:spcBef>
              <a:spcAft>
                <a:spcPts val="0"/>
              </a:spcAft>
              <a:buSzPts val="1600"/>
              <a:buChar char="●"/>
            </a:pPr>
            <a:r>
              <a:rPr lang="en" sz="1600"/>
              <a:t>Operate on </a:t>
            </a:r>
            <a:r>
              <a:rPr b="1" lang="en" sz="1600"/>
              <a:t>PyTrees</a:t>
            </a:r>
            <a:r>
              <a:rPr lang="en" sz="1600"/>
              <a:t> (nested lists, dicts, tuples containing arrays).</a:t>
            </a:r>
            <a:endParaRPr sz="1600"/>
          </a:p>
          <a:p>
            <a:pPr indent="-330200" lvl="0" marL="457200" rtl="0" algn="l">
              <a:lnSpc>
                <a:spcPct val="115000"/>
              </a:lnSpc>
              <a:spcBef>
                <a:spcPts val="1000"/>
              </a:spcBef>
              <a:spcAft>
                <a:spcPts val="1000"/>
              </a:spcAft>
              <a:buSzPts val="1600"/>
              <a:buChar char="●"/>
            </a:pPr>
            <a:r>
              <a:rPr lang="en" sz="1600"/>
              <a:t>Require </a:t>
            </a:r>
            <a:r>
              <a:rPr b="1" lang="en" sz="1600"/>
              <a:t>explicit state management</a:t>
            </a:r>
            <a:r>
              <a:rPr lang="en" sz="1600"/>
              <a:t>: You must manually pass state (like model parameters, optimizer state, RNG keys) into the function and return the updated state.</a:t>
            </a:r>
            <a:endParaRPr sz="1600"/>
          </a:p>
        </p:txBody>
      </p:sp>
      <p:sp>
        <p:nvSpPr>
          <p:cNvPr id="1135" name="Google Shape;1135;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36" name="Google Shape;1136;p115"/>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37" name="Google Shape;1137;p115"/>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6"/>
          <p:cNvSpPr txBox="1"/>
          <p:nvPr>
            <p:ph idx="1" type="body"/>
          </p:nvPr>
        </p:nvSpPr>
        <p:spPr>
          <a:xfrm>
            <a:off x="344500" y="1115175"/>
            <a:ext cx="6004800" cy="3110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NNX Modules (and PyTorch Modules) are stateful:</a:t>
            </a:r>
            <a:endParaRPr sz="1700"/>
          </a:p>
          <a:p>
            <a:pPr indent="-336550" lvl="0" marL="457200" rtl="0" algn="l">
              <a:lnSpc>
                <a:spcPct val="115000"/>
              </a:lnSpc>
              <a:spcBef>
                <a:spcPts val="1000"/>
              </a:spcBef>
              <a:spcAft>
                <a:spcPts val="0"/>
              </a:spcAft>
              <a:buSzPts val="1700"/>
              <a:buChar char="●"/>
            </a:pPr>
            <a:r>
              <a:rPr lang="en" sz="1700"/>
              <a:t>NNX Modules (like </a:t>
            </a:r>
            <a:r>
              <a:rPr lang="en" sz="1700">
                <a:latin typeface="Roboto Mono Medium"/>
                <a:ea typeface="Roboto Mono Medium"/>
                <a:cs typeface="Roboto Mono Medium"/>
                <a:sym typeface="Roboto Mono Medium"/>
              </a:rPr>
              <a:t>torch.nn.Module</a:t>
            </a:r>
            <a:r>
              <a:rPr lang="en" sz="1700"/>
              <a:t>) are inherently stateful. They contain their parameters and potentially other mutable state (e.g., BatchNorm stats).</a:t>
            </a:r>
            <a:endParaRPr sz="1700"/>
          </a:p>
          <a:p>
            <a:pPr indent="-336550" lvl="0" marL="457200" rtl="0" algn="l">
              <a:lnSpc>
                <a:spcPct val="115000"/>
              </a:lnSpc>
              <a:spcBef>
                <a:spcPts val="1000"/>
              </a:spcBef>
              <a:spcAft>
                <a:spcPts val="1000"/>
              </a:spcAft>
              <a:buSzPts val="1700"/>
              <a:buChar char="●"/>
            </a:pPr>
            <a:r>
              <a:rPr lang="en" sz="1700"/>
              <a:t>Directly applying </a:t>
            </a:r>
            <a:r>
              <a:rPr lang="en" sz="1700">
                <a:latin typeface="Roboto Mono Medium"/>
                <a:ea typeface="Roboto Mono Medium"/>
                <a:cs typeface="Roboto Mono Medium"/>
                <a:sym typeface="Roboto Mono Medium"/>
              </a:rPr>
              <a:t>jax.jit()</a:t>
            </a:r>
            <a:r>
              <a:rPr lang="en" sz="1700"/>
              <a:t> or </a:t>
            </a:r>
            <a:r>
              <a:rPr lang="en" sz="1700">
                <a:latin typeface="Roboto Mono Medium"/>
                <a:ea typeface="Roboto Mono Medium"/>
                <a:cs typeface="Roboto Mono Medium"/>
                <a:sym typeface="Roboto Mono Medium"/>
              </a:rPr>
              <a:t>jax.grad()</a:t>
            </a:r>
            <a:r>
              <a:rPr lang="en" sz="1700"/>
              <a:t> to a method of a stateful object requires manually extracting </a:t>
            </a:r>
            <a:r>
              <a:rPr lang="en" sz="1700"/>
              <a:t>the state, passing it through the pure function, and then updating the object with the returned state.</a:t>
            </a:r>
            <a:r>
              <a:rPr lang="en" sz="1700"/>
              <a:t> This can be cumbersome.</a:t>
            </a:r>
            <a:endParaRPr sz="1700"/>
          </a:p>
        </p:txBody>
      </p:sp>
      <p:sp>
        <p:nvSpPr>
          <p:cNvPr id="1143" name="Google Shape;1143;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44" name="Google Shape;1144;p116"/>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45" name="Google Shape;1145;p116"/>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115175"/>
            <a:ext cx="509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Aims to simplify neural network development in JAX.</a:t>
            </a:r>
            <a:endParaRPr sz="1800"/>
          </a:p>
          <a:p>
            <a:pPr indent="-342900" lvl="0" marL="457200" rtl="0" algn="l">
              <a:lnSpc>
                <a:spcPct val="115000"/>
              </a:lnSpc>
              <a:spcBef>
                <a:spcPts val="1000"/>
              </a:spcBef>
              <a:spcAft>
                <a:spcPts val="0"/>
              </a:spcAft>
              <a:buSzPts val="1800"/>
              <a:buChar char="●"/>
            </a:pPr>
            <a:r>
              <a:rPr b="1" lang="en" sz="1800"/>
              <a:t>NNX is Pythonic</a:t>
            </a:r>
            <a:r>
              <a:rPr lang="en" sz="1800"/>
              <a:t>: Regular Python semantics for Modules, including support for mutability and shared references.</a:t>
            </a:r>
            <a:endParaRPr sz="1800"/>
          </a:p>
          <a:p>
            <a:pPr indent="-342900" lvl="0" marL="457200" rtl="0" algn="l">
              <a:lnSpc>
                <a:spcPct val="115000"/>
              </a:lnSpc>
              <a:spcBef>
                <a:spcPts val="1000"/>
              </a:spcBef>
              <a:spcAft>
                <a:spcPts val="0"/>
              </a:spcAft>
              <a:buSzPts val="1800"/>
              <a:buChar char="●"/>
            </a:pPr>
            <a:r>
              <a:rPr lang="en" sz="1800"/>
              <a:t>Emphasizes explicit state management.</a:t>
            </a:r>
            <a:endParaRPr sz="1800"/>
          </a:p>
          <a:p>
            <a:pPr indent="-342900" lvl="0" marL="457200" rtl="0" algn="l">
              <a:lnSpc>
                <a:spcPct val="115000"/>
              </a:lnSpc>
              <a:spcBef>
                <a:spcPts val="1000"/>
              </a:spcBef>
              <a:spcAft>
                <a:spcPts val="1000"/>
              </a:spcAft>
              <a:buSzPts val="1800"/>
              <a:buChar char="●"/>
            </a:pPr>
            <a:r>
              <a:rPr lang="en" sz="1800"/>
              <a:t>Enables</a:t>
            </a:r>
            <a:r>
              <a:rPr lang="en" sz="1800"/>
              <a:t> reference sharing and mutability.</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Flax NNX?</a:t>
            </a:r>
            <a:endParaRPr/>
          </a:p>
        </p:txBody>
      </p:sp>
      <p:pic>
        <p:nvPicPr>
          <p:cNvPr id="913" name="Google Shape;913;p90"/>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17"/>
          <p:cNvSpPr txBox="1"/>
          <p:nvPr>
            <p:ph idx="1" type="body"/>
          </p:nvPr>
        </p:nvSpPr>
        <p:spPr>
          <a:xfrm>
            <a:off x="344500" y="1267575"/>
            <a:ext cx="50007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nnx.jit, nnx.grad, nnx.vmap</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Wrappers around standard JAX transformations</a:t>
            </a:r>
            <a:endParaRPr sz="1800"/>
          </a:p>
          <a:p>
            <a:pPr indent="-342900" lvl="1" marL="914400" rtl="0" algn="l">
              <a:lnSpc>
                <a:spcPct val="115000"/>
              </a:lnSpc>
              <a:spcBef>
                <a:spcPts val="1000"/>
              </a:spcBef>
              <a:spcAft>
                <a:spcPts val="0"/>
              </a:spcAft>
              <a:buSzPts val="1800"/>
              <a:buChar char="○"/>
            </a:pPr>
            <a:r>
              <a:rPr lang="en" sz="1800"/>
              <a:t>jax.jit, jax.grad, jax.vmap, etc.</a:t>
            </a:r>
            <a:endParaRPr sz="1800"/>
          </a:p>
          <a:p>
            <a:pPr indent="-342900" lvl="0" marL="457200" rtl="0" algn="l">
              <a:lnSpc>
                <a:spcPct val="115000"/>
              </a:lnSpc>
              <a:spcBef>
                <a:spcPts val="1000"/>
              </a:spcBef>
              <a:spcAft>
                <a:spcPts val="0"/>
              </a:spcAft>
              <a:buSzPts val="1800"/>
              <a:buChar char="●"/>
            </a:pPr>
            <a:r>
              <a:rPr lang="en" sz="1800"/>
              <a:t>Specifically designed to work directly with NNX graph objects</a:t>
            </a:r>
            <a:endParaRPr sz="1800"/>
          </a:p>
          <a:p>
            <a:pPr indent="-342900" lvl="1" marL="9144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nnx.Module, nnx.Optimizer, nnx.Rngs</a:t>
            </a:r>
            <a:r>
              <a:rPr lang="en" sz="1800"/>
              <a:t>, etc.</a:t>
            </a:r>
            <a:endParaRPr sz="1800"/>
          </a:p>
        </p:txBody>
      </p:sp>
      <p:sp>
        <p:nvSpPr>
          <p:cNvPr id="1151" name="Google Shape;1151;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 Transformations</a:t>
            </a:r>
            <a:endParaRPr/>
          </a:p>
        </p:txBody>
      </p:sp>
      <p:pic>
        <p:nvPicPr>
          <p:cNvPr id="1152" name="Google Shape;1152;p117"/>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153" name="Google Shape;1153;p117"/>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Key Difference: Automatic State Management</a:t>
            </a:r>
            <a:endParaRPr/>
          </a:p>
        </p:txBody>
      </p:sp>
      <p:sp>
        <p:nvSpPr>
          <p:cNvPr id="1159" name="Google Shape;1159;p118"/>
          <p:cNvSpPr txBox="1"/>
          <p:nvPr/>
        </p:nvSpPr>
        <p:spPr>
          <a:xfrm>
            <a:off x="420700" y="1362075"/>
            <a:ext cx="8284800" cy="115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JAX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opt_state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new_state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jax.grad(loss_fn, </a:t>
            </a:r>
            <a:r>
              <a:rPr lang="en" sz="900">
                <a:solidFill>
                  <a:srgbClr val="FFB757"/>
                </a:solidFill>
                <a:latin typeface="Roboto Mono"/>
                <a:ea typeface="Roboto Mono"/>
                <a:cs typeface="Roboto Mono"/>
                <a:sym typeface="Roboto Mono"/>
              </a:rPr>
              <a:t>has_aux</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True</a:t>
            </a:r>
            <a:r>
              <a:rPr lang="en" sz="900">
                <a:solidFill>
                  <a:srgbClr val="F0F3F6"/>
                </a:solidFill>
                <a:latin typeface="Roboto Mono"/>
                <a:ea typeface="Roboto Mono"/>
                <a:cs typeface="Roboto Mono"/>
                <a:sym typeface="Roboto Mono"/>
              </a:rPr>
              <a:t>)(params, </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updates, opt_state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optimizer.update(grads, opt_state, params) </a:t>
            </a:r>
            <a:r>
              <a:rPr lang="en" sz="900">
                <a:solidFill>
                  <a:srgbClr val="BDC4CC"/>
                </a:solidFill>
                <a:latin typeface="Roboto Mono"/>
                <a:ea typeface="Roboto Mono"/>
                <a:cs typeface="Roboto Mono"/>
                <a:sym typeface="Roboto Mono"/>
              </a:rPr>
              <a:t># Pass opt_state in, get it back</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apply_updates(params, updates)</a:t>
            </a:r>
            <a:endParaRPr sz="1800">
              <a:latin typeface="Roboto Mono"/>
              <a:ea typeface="Roboto Mono"/>
              <a:cs typeface="Roboto Mono"/>
              <a:sym typeface="Roboto Mono"/>
            </a:endParaRPr>
          </a:p>
        </p:txBody>
      </p:sp>
      <p:sp>
        <p:nvSpPr>
          <p:cNvPr id="1160" name="Google Shape;1160;p118"/>
          <p:cNvSpPr txBox="1"/>
          <p:nvPr/>
        </p:nvSpPr>
        <p:spPr>
          <a:xfrm>
            <a:off x="344500" y="910275"/>
            <a:ext cx="82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JAX Transforms</a:t>
            </a:r>
            <a:r>
              <a:rPr lang="en" sz="1800">
                <a:solidFill>
                  <a:schemeClr val="lt1"/>
                </a:solidFill>
                <a:latin typeface="Roboto"/>
                <a:ea typeface="Roboto"/>
                <a:cs typeface="Roboto"/>
                <a:sym typeface="Roboto"/>
              </a:rPr>
              <a:t>: Require YOU to handle state explicitly (pass in, get back).</a:t>
            </a:r>
            <a:endParaRPr sz="1800">
              <a:solidFill>
                <a:schemeClr val="lt1"/>
              </a:solidFill>
              <a:latin typeface="Roboto"/>
              <a:ea typeface="Roboto"/>
              <a:cs typeface="Roboto"/>
              <a:sym typeface="Roboto"/>
            </a:endParaRPr>
          </a:p>
        </p:txBody>
      </p:sp>
      <p:sp>
        <p:nvSpPr>
          <p:cNvPr id="1161" name="Google Shape;1161;p118"/>
          <p:cNvSpPr txBox="1"/>
          <p:nvPr/>
        </p:nvSpPr>
        <p:spPr>
          <a:xfrm>
            <a:off x="420700" y="3343275"/>
            <a:ext cx="8284800" cy="13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NNX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model, optimizer, rngs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r>
              <a:rPr lang="en" sz="900">
                <a:solidFill>
                  <a:srgbClr val="BDC4CC"/>
                </a:solidFill>
                <a:latin typeface="Roboto Mono"/>
                <a:ea typeface="Roboto Mono"/>
                <a:cs typeface="Roboto Mono"/>
                <a:sym typeface="Roboto Mono"/>
              </a:rPr>
              <a:t> # NNX objects holding state</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DBB7FF"/>
                </a:solidFill>
                <a:latin typeface="Roboto Mono"/>
                <a:ea typeface="Roboto Mono"/>
                <a:cs typeface="Roboto Mono"/>
                <a:sym typeface="Roboto Mono"/>
              </a:rPr>
              <a:t>@nnx.grad</a:t>
            </a:r>
            <a:r>
              <a:rPr lang="en" sz="900">
                <a:solidFill>
                  <a:srgbClr val="BDC4CC"/>
                </a:solidFill>
                <a:latin typeface="Roboto Mono"/>
                <a:ea typeface="Roboto Mono"/>
                <a:cs typeface="Roboto Mono"/>
                <a:sym typeface="Roboto Mono"/>
              </a:rPr>
              <a:t> # Applied to a method or function working with NNX objects</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F9492"/>
                </a:solidFill>
                <a:latin typeface="Roboto Mono"/>
                <a:ea typeface="Roboto Mono"/>
                <a:cs typeface="Roboto Mono"/>
                <a:sym typeface="Roboto Mono"/>
              </a:rPr>
              <a:t>def</a:t>
            </a:r>
            <a:r>
              <a:rPr lang="en" sz="900">
                <a:solidFill>
                  <a:srgbClr val="DBB7FF"/>
                </a:solidFill>
                <a:latin typeface="Roboto Mono"/>
                <a:ea typeface="Roboto Mono"/>
                <a:cs typeface="Roboto Mono"/>
                <a:sym typeface="Roboto Mono"/>
              </a:rPr>
              <a:t> loss_fn_nnx</a:t>
            </a:r>
            <a:r>
              <a:rPr lang="en" sz="900">
                <a:solidFill>
                  <a:srgbClr val="F0F3F6"/>
                </a:solidFill>
                <a:latin typeface="Roboto Mono"/>
                <a:ea typeface="Roboto Mono"/>
                <a:cs typeface="Roboto Mono"/>
                <a:sym typeface="Roboto Mono"/>
              </a:rPr>
              <a:t>(...): </a:t>
            </a:r>
            <a:r>
              <a:rPr lang="en" sz="900">
                <a:solidFill>
                  <a:srgbClr val="91CBFF"/>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loss_fn_nnx(</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optimizer.update(grads) </a:t>
            </a:r>
            <a:r>
              <a:rPr lang="en" sz="900">
                <a:solidFill>
                  <a:srgbClr val="BDC4CC"/>
                </a:solidFill>
                <a:latin typeface="Roboto Mono"/>
                <a:ea typeface="Roboto Mono"/>
                <a:cs typeface="Roboto Mono"/>
                <a:sym typeface="Roboto Mono"/>
              </a:rPr>
              <a:t># Updates parameters within model object directly</a:t>
            </a:r>
            <a:endParaRPr sz="900">
              <a:solidFill>
                <a:srgbClr val="BDC4CC"/>
              </a:solidFill>
              <a:latin typeface="Roboto Mono"/>
              <a:ea typeface="Roboto Mono"/>
              <a:cs typeface="Roboto Mono"/>
              <a:sym typeface="Roboto Mono"/>
            </a:endParaRPr>
          </a:p>
        </p:txBody>
      </p:sp>
      <p:sp>
        <p:nvSpPr>
          <p:cNvPr id="1162" name="Google Shape;1162;p118"/>
          <p:cNvSpPr txBox="1"/>
          <p:nvPr/>
        </p:nvSpPr>
        <p:spPr>
          <a:xfrm>
            <a:off x="344500" y="2586675"/>
            <a:ext cx="82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NNX Transforms</a:t>
            </a:r>
            <a:r>
              <a:rPr lang="en" sz="1800">
                <a:solidFill>
                  <a:schemeClr val="lt1"/>
                </a:solidFill>
                <a:latin typeface="Roboto"/>
                <a:ea typeface="Roboto"/>
                <a:cs typeface="Roboto"/>
                <a:sym typeface="Roboto"/>
              </a:rPr>
              <a:t>: Handle state lifting and updating automatically behind the scenes when applied to methods of NNX objects.</a:t>
            </a:r>
            <a:endParaRPr sz="18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19"/>
          <p:cNvSpPr txBox="1"/>
          <p:nvPr>
            <p:ph idx="1" type="body"/>
          </p:nvPr>
        </p:nvSpPr>
        <p:spPr>
          <a:xfrm>
            <a:off x="344500" y="1115175"/>
            <a:ext cx="6004800" cy="353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Use NNX Transformations (</a:t>
            </a:r>
            <a:r>
              <a:rPr lang="en" sz="1700">
                <a:latin typeface="Roboto Mono Medium"/>
                <a:ea typeface="Roboto Mono Medium"/>
                <a:cs typeface="Roboto Mono Medium"/>
                <a:sym typeface="Roboto Mono Medium"/>
              </a:rPr>
              <a:t>nnx.jit, nnx.grad</a:t>
            </a:r>
            <a:r>
              <a:rPr lang="en" sz="1700"/>
              <a:t>, etc.) when:</a:t>
            </a:r>
            <a:endParaRPr sz="1700"/>
          </a:p>
          <a:p>
            <a:pPr indent="-336550" lvl="0" marL="457200" rtl="0" algn="l">
              <a:lnSpc>
                <a:spcPct val="115000"/>
              </a:lnSpc>
              <a:spcBef>
                <a:spcPts val="1000"/>
              </a:spcBef>
              <a:spcAft>
                <a:spcPts val="0"/>
              </a:spcAft>
              <a:buSzPts val="1700"/>
              <a:buChar char="●"/>
            </a:pPr>
            <a:r>
              <a:rPr lang="en" sz="1700"/>
              <a:t>You are working with NNX graph objects (</a:t>
            </a:r>
            <a:r>
              <a:rPr lang="en" sz="1700">
                <a:latin typeface="Roboto Mono Medium"/>
                <a:ea typeface="Roboto Mono Medium"/>
                <a:cs typeface="Roboto Mono Medium"/>
                <a:sym typeface="Roboto Mono Medium"/>
              </a:rPr>
              <a:t>nnx.Module, nnx.Optimizer, nnx.Variable, nnx.Rngs</a:t>
            </a:r>
            <a:r>
              <a:rPr lang="en" sz="1700"/>
              <a:t>). This is the primary use case.</a:t>
            </a:r>
            <a:endParaRPr sz="1700"/>
          </a:p>
          <a:p>
            <a:pPr indent="-336550" lvl="0" marL="457200" rtl="0" algn="l">
              <a:lnSpc>
                <a:spcPct val="115000"/>
              </a:lnSpc>
              <a:spcBef>
                <a:spcPts val="1000"/>
              </a:spcBef>
              <a:spcAft>
                <a:spcPts val="0"/>
              </a:spcAft>
              <a:buSzPts val="1700"/>
              <a:buChar char="●"/>
            </a:pPr>
            <a:r>
              <a:rPr lang="en" sz="1700"/>
              <a:t>You want simplified state management and less boilerplate code.</a:t>
            </a:r>
            <a:endParaRPr sz="1700"/>
          </a:p>
          <a:p>
            <a:pPr indent="-336550" lvl="0" marL="457200" rtl="0" algn="l">
              <a:lnSpc>
                <a:spcPct val="115000"/>
              </a:lnSpc>
              <a:spcBef>
                <a:spcPts val="1000"/>
              </a:spcBef>
              <a:spcAft>
                <a:spcPts val="1000"/>
              </a:spcAft>
              <a:buSzPts val="1700"/>
              <a:buChar char="●"/>
            </a:pPr>
            <a:r>
              <a:rPr lang="en" sz="1700"/>
              <a:t>You prefer a more object-oriented style where transformations apply directly to methods interacting with stateful objects.</a:t>
            </a:r>
            <a:endParaRPr sz="1700"/>
          </a:p>
        </p:txBody>
      </p:sp>
      <p:sp>
        <p:nvSpPr>
          <p:cNvPr id="1168" name="Google Shape;1168;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69" name="Google Shape;1169;p119"/>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170" name="Google Shape;1170;p119"/>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0"/>
          <p:cNvSpPr txBox="1"/>
          <p:nvPr>
            <p:ph idx="1" type="body"/>
          </p:nvPr>
        </p:nvSpPr>
        <p:spPr>
          <a:xfrm>
            <a:off x="344500" y="962775"/>
            <a:ext cx="68844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Use Standard JAX Transformations (</a:t>
            </a:r>
            <a:r>
              <a:rPr lang="en" sz="1600">
                <a:latin typeface="Roboto Mono Medium"/>
                <a:ea typeface="Roboto Mono Medium"/>
                <a:cs typeface="Roboto Mono Medium"/>
                <a:sym typeface="Roboto Mono Medium"/>
              </a:rPr>
              <a:t>jax.jit, jax.grad</a:t>
            </a:r>
            <a:r>
              <a:rPr lang="en" sz="1600"/>
              <a:t>, etc.) when:</a:t>
            </a:r>
            <a:endParaRPr sz="1600"/>
          </a:p>
          <a:p>
            <a:pPr indent="-330200" lvl="0" marL="457200" rtl="0" algn="l">
              <a:lnSpc>
                <a:spcPct val="115000"/>
              </a:lnSpc>
              <a:spcBef>
                <a:spcPts val="1000"/>
              </a:spcBef>
              <a:spcAft>
                <a:spcPts val="0"/>
              </a:spcAft>
              <a:buSzPts val="1600"/>
              <a:buChar char="●"/>
            </a:pPr>
            <a:r>
              <a:rPr lang="en" sz="1600"/>
              <a:t>You are working with pure functions that don't involve NNX objects or mutable state directly.</a:t>
            </a:r>
            <a:endParaRPr sz="1600"/>
          </a:p>
          <a:p>
            <a:pPr indent="-330200" lvl="0" marL="457200" rtl="0" algn="l">
              <a:lnSpc>
                <a:spcPct val="115000"/>
              </a:lnSpc>
              <a:spcBef>
                <a:spcPts val="1000"/>
              </a:spcBef>
              <a:spcAft>
                <a:spcPts val="0"/>
              </a:spcAft>
              <a:buSzPts val="1600"/>
              <a:buChar char="●"/>
            </a:pPr>
            <a:r>
              <a:rPr lang="en" sz="1600"/>
              <a:t>You are operating on plain </a:t>
            </a:r>
            <a:r>
              <a:rPr b="1" lang="en" sz="1600"/>
              <a:t>PyTrees</a:t>
            </a:r>
            <a:r>
              <a:rPr lang="en" sz="1600"/>
              <a:t> (e.g., data preprocessing functions).</a:t>
            </a:r>
            <a:endParaRPr sz="1600"/>
          </a:p>
          <a:p>
            <a:pPr indent="-330200" lvl="0" marL="457200" rtl="0" algn="l">
              <a:lnSpc>
                <a:spcPct val="115000"/>
              </a:lnSpc>
              <a:spcBef>
                <a:spcPts val="1000"/>
              </a:spcBef>
              <a:spcAft>
                <a:spcPts val="0"/>
              </a:spcAft>
              <a:buSzPts val="1600"/>
              <a:buChar char="●"/>
            </a:pPr>
            <a:r>
              <a:rPr lang="en" sz="1600"/>
              <a:t>You need fine-grained, low-level control over the transformation process and state handling (you want to manage state explicitly).</a:t>
            </a:r>
            <a:endParaRPr sz="1600"/>
          </a:p>
          <a:p>
            <a:pPr indent="-330200" lvl="0" marL="457200" rtl="0" algn="l">
              <a:lnSpc>
                <a:spcPct val="115000"/>
              </a:lnSpc>
              <a:spcBef>
                <a:spcPts val="1000"/>
              </a:spcBef>
              <a:spcAft>
                <a:spcPts val="0"/>
              </a:spcAft>
              <a:buSzPts val="1600"/>
              <a:buChar char="●"/>
            </a:pPr>
            <a:r>
              <a:rPr lang="en" sz="1600"/>
              <a:t>You need a specific JAX transformation feature that might not yet have an NNX counterpart (less common for core transforms).</a:t>
            </a:r>
            <a:endParaRPr sz="1600"/>
          </a:p>
          <a:p>
            <a:pPr indent="-330200" lvl="0" marL="457200" rtl="0" algn="l">
              <a:lnSpc>
                <a:spcPct val="115000"/>
              </a:lnSpc>
              <a:spcBef>
                <a:spcPts val="1000"/>
              </a:spcBef>
              <a:spcAft>
                <a:spcPts val="1000"/>
              </a:spcAft>
              <a:buSzPts val="1600"/>
              <a:buChar char="●"/>
            </a:pPr>
            <a:r>
              <a:rPr lang="en" sz="1600"/>
              <a:t>Standard JAX transformations are faster</a:t>
            </a:r>
            <a:endParaRPr sz="1600"/>
          </a:p>
        </p:txBody>
      </p:sp>
      <p:sp>
        <p:nvSpPr>
          <p:cNvPr id="1176" name="Google Shape;1176;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77" name="Google Shape;1177;p120"/>
          <p:cNvPicPr preferRelativeResize="0"/>
          <p:nvPr/>
        </p:nvPicPr>
        <p:blipFill>
          <a:blip r:embed="rId3">
            <a:alphaModFix/>
          </a:blip>
          <a:stretch>
            <a:fillRect/>
          </a:stretch>
        </p:blipFill>
        <p:spPr>
          <a:xfrm>
            <a:off x="7486665" y="938550"/>
            <a:ext cx="1217945" cy="1217945"/>
          </a:xfrm>
          <a:prstGeom prst="rect">
            <a:avLst/>
          </a:prstGeom>
          <a:noFill/>
          <a:ln>
            <a:noFill/>
          </a:ln>
        </p:spPr>
      </p:pic>
      <p:pic>
        <p:nvPicPr>
          <p:cNvPr id="1178" name="Google Shape;1178;p120"/>
          <p:cNvPicPr preferRelativeResize="0"/>
          <p:nvPr/>
        </p:nvPicPr>
        <p:blipFill>
          <a:blip r:embed="rId4">
            <a:alphaModFix/>
          </a:blip>
          <a:stretch>
            <a:fillRect/>
          </a:stretch>
        </p:blipFill>
        <p:spPr>
          <a:xfrm>
            <a:off x="7228875" y="2327281"/>
            <a:ext cx="1733525" cy="10054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21"/>
          <p:cNvSpPr txBox="1"/>
          <p:nvPr>
            <p:ph idx="1" type="body"/>
          </p:nvPr>
        </p:nvSpPr>
        <p:spPr>
          <a:xfrm>
            <a:off x="344500" y="1724775"/>
            <a:ext cx="6222000" cy="1864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General Recommendation:</a:t>
            </a:r>
            <a:endParaRPr sz="1800"/>
          </a:p>
          <a:p>
            <a:pPr indent="-342900" lvl="0" marL="457200" rtl="0" algn="l">
              <a:lnSpc>
                <a:spcPct val="115000"/>
              </a:lnSpc>
              <a:spcBef>
                <a:spcPts val="1000"/>
              </a:spcBef>
              <a:spcAft>
                <a:spcPts val="0"/>
              </a:spcAft>
              <a:buSzPts val="1800"/>
              <a:buChar char="●"/>
            </a:pPr>
            <a:r>
              <a:rPr b="1" lang="en" sz="1800"/>
              <a:t>If you are using Flax NNX objects, use the corresponding NNX transformations.</a:t>
            </a:r>
            <a:r>
              <a:rPr lang="en" sz="1800"/>
              <a:t> They are designed for this purpose and provide a much smoother experience.</a:t>
            </a:r>
            <a:endParaRPr sz="1800"/>
          </a:p>
        </p:txBody>
      </p:sp>
      <p:sp>
        <p:nvSpPr>
          <p:cNvPr id="1184" name="Google Shape;1184;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85" name="Google Shape;1185;p121"/>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186" name="Google Shape;1186;p121"/>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2"/>
          <p:cNvSpPr txBox="1"/>
          <p:nvPr>
            <p:ph idx="1" type="body"/>
          </p:nvPr>
        </p:nvSpPr>
        <p:spPr>
          <a:xfrm>
            <a:off x="344500" y="886575"/>
            <a:ext cx="3946200" cy="403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nnx.Linear</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nnx.Conv</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nnx.BatchNorm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nnx.LayerNorm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nnx.GroupNorm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nnx.MultiHeadAttention</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nnx.LSTMCell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nnx.GRUCell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nnx.Dropout</a:t>
            </a:r>
            <a:endParaRPr sz="1800">
              <a:latin typeface="Roboto Mono Medium"/>
              <a:ea typeface="Roboto Mono Medium"/>
              <a:cs typeface="Roboto Mono Medium"/>
              <a:sym typeface="Roboto Mono Medium"/>
            </a:endParaRPr>
          </a:p>
        </p:txBody>
      </p:sp>
      <p:sp>
        <p:nvSpPr>
          <p:cNvPr id="1192" name="Google Shape;1192;p12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Fundamental Neural Network Layers</a:t>
            </a:r>
            <a:endParaRPr/>
          </a:p>
        </p:txBody>
      </p:sp>
      <p:pic>
        <p:nvPicPr>
          <p:cNvPr id="1193" name="Google Shape;1193;p122"/>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194" name="Google Shape;1194;p122"/>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3"/>
          <p:cNvSpPr txBox="1"/>
          <p:nvPr>
            <p:ph idx="1" type="body"/>
          </p:nvPr>
        </p:nvSpPr>
        <p:spPr>
          <a:xfrm>
            <a:off x="344500" y="1496175"/>
            <a:ext cx="4503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MLPs, CNNs can be easily constructed.</a:t>
            </a:r>
            <a:endParaRPr sz="1800"/>
          </a:p>
          <a:p>
            <a:pPr indent="-342900" lvl="0" marL="457200" rtl="0" algn="l">
              <a:lnSpc>
                <a:spcPct val="115000"/>
              </a:lnSpc>
              <a:spcBef>
                <a:spcPts val="1000"/>
              </a:spcBef>
              <a:spcAft>
                <a:spcPts val="0"/>
              </a:spcAft>
              <a:buSzPts val="1800"/>
              <a:buChar char="●"/>
            </a:pPr>
            <a:r>
              <a:rPr lang="en" sz="1800"/>
              <a:t>Requires explicit specification of input and output shapes during initialization.</a:t>
            </a:r>
            <a:endParaRPr sz="1800"/>
          </a:p>
          <a:p>
            <a:pPr indent="-342900" lvl="0" marL="457200" rtl="0" algn="l">
              <a:lnSpc>
                <a:spcPct val="115000"/>
              </a:lnSpc>
              <a:spcBef>
                <a:spcPts val="1000"/>
              </a:spcBef>
              <a:spcAft>
                <a:spcPts val="1000"/>
              </a:spcAft>
              <a:buSzPts val="1800"/>
              <a:buChar char="●"/>
            </a:pPr>
            <a:r>
              <a:rPr lang="en" sz="1800"/>
              <a:t>Provision of an appropriate random number generator key for parameters.</a:t>
            </a:r>
            <a:endParaRPr sz="1800"/>
          </a:p>
        </p:txBody>
      </p:sp>
      <p:sp>
        <p:nvSpPr>
          <p:cNvPr id="1200" name="Google Shape;1200;p12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Complex Models</a:t>
            </a:r>
            <a:endParaRPr/>
          </a:p>
        </p:txBody>
      </p:sp>
      <p:pic>
        <p:nvPicPr>
          <p:cNvPr id="1201" name="Google Shape;1201;p123"/>
          <p:cNvPicPr preferRelativeResize="0"/>
          <p:nvPr/>
        </p:nvPicPr>
        <p:blipFill>
          <a:blip r:embed="rId3">
            <a:alphaModFix/>
          </a:blip>
          <a:stretch>
            <a:fillRect/>
          </a:stretch>
        </p:blipFill>
        <p:spPr>
          <a:xfrm>
            <a:off x="5546125" y="543188"/>
            <a:ext cx="2848244" cy="4057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4"/>
          <p:cNvSpPr txBox="1"/>
          <p:nvPr>
            <p:ph idx="1" type="body"/>
          </p:nvPr>
        </p:nvSpPr>
        <p:spPr>
          <a:xfrm>
            <a:off x="344500" y="1115175"/>
            <a:ext cx="44691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Example of defining a CNN for digit classification using Flax NNX.</a:t>
            </a:r>
            <a:endParaRPr sz="1800"/>
          </a:p>
          <a:p>
            <a:pPr indent="-342900" lvl="0" marL="457200" rtl="0" algn="l">
              <a:lnSpc>
                <a:spcPct val="115000"/>
              </a:lnSpc>
              <a:spcBef>
                <a:spcPts val="1000"/>
              </a:spcBef>
              <a:spcAft>
                <a:spcPts val="1000"/>
              </a:spcAft>
              <a:buSzPts val="1800"/>
              <a:buChar char="●"/>
            </a:pPr>
            <a:r>
              <a:rPr lang="en" sz="1800"/>
              <a:t>Covers loading the MNIST dataset, defining the CNN model, creating an optimizer using Optax, defining the training loop, and evaluating the model.</a:t>
            </a:r>
            <a:endParaRPr sz="1800"/>
          </a:p>
        </p:txBody>
      </p:sp>
      <p:sp>
        <p:nvSpPr>
          <p:cNvPr id="1207" name="Google Shape;1207;p12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MNIST Tutorial</a:t>
            </a:r>
            <a:endParaRPr/>
          </a:p>
        </p:txBody>
      </p:sp>
      <p:pic>
        <p:nvPicPr>
          <p:cNvPr id="1208" name="Google Shape;1208;p124"/>
          <p:cNvPicPr preferRelativeResize="0"/>
          <p:nvPr/>
        </p:nvPicPr>
        <p:blipFill>
          <a:blip r:embed="rId3">
            <a:alphaModFix/>
          </a:blip>
          <a:stretch>
            <a:fillRect/>
          </a:stretch>
        </p:blipFill>
        <p:spPr>
          <a:xfrm>
            <a:off x="5445975" y="672225"/>
            <a:ext cx="3084525" cy="3105750"/>
          </a:xfrm>
          <a:prstGeom prst="rect">
            <a:avLst/>
          </a:prstGeom>
          <a:noFill/>
          <a:ln>
            <a:noFill/>
          </a:ln>
        </p:spPr>
      </p:pic>
      <p:sp>
        <p:nvSpPr>
          <p:cNvPr id="1209" name="Google Shape;1209;p124"/>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https://flax.readthedocs.io/en/latest/mnist_tutorial.html</a:t>
            </a:r>
            <a:endParaRPr sz="1800">
              <a:solidFill>
                <a:schemeClr val="dk1"/>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5"/>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 and the JAX AI Stack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26"/>
          <p:cNvSpPr txBox="1"/>
          <p:nvPr>
            <p:ph idx="1" type="body"/>
          </p:nvPr>
        </p:nvSpPr>
        <p:spPr>
          <a:xfrm>
            <a:off x="344500" y="1115175"/>
            <a:ext cx="446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a:t>
            </a:r>
            <a:r>
              <a:rPr lang="en" sz="1800"/>
              <a:t>: Array operations and program transformations.</a:t>
            </a:r>
            <a:endParaRPr sz="1800"/>
          </a:p>
          <a:p>
            <a:pPr indent="-342900" lvl="0" marL="457200" rtl="0" algn="l">
              <a:lnSpc>
                <a:spcPct val="115000"/>
              </a:lnSpc>
              <a:spcBef>
                <a:spcPts val="1000"/>
              </a:spcBef>
              <a:spcAft>
                <a:spcPts val="0"/>
              </a:spcAft>
              <a:buSzPts val="1800"/>
              <a:buChar char="●"/>
            </a:pPr>
            <a:r>
              <a:rPr b="1" lang="en" sz="1800"/>
              <a:t>Flax NNX</a:t>
            </a:r>
            <a:r>
              <a:rPr lang="en" sz="1800"/>
              <a:t>: Building neural networks.</a:t>
            </a:r>
            <a:endParaRPr sz="1800"/>
          </a:p>
          <a:p>
            <a:pPr indent="-342900" lvl="0" marL="457200" rtl="0" algn="l">
              <a:lnSpc>
                <a:spcPct val="115000"/>
              </a:lnSpc>
              <a:spcBef>
                <a:spcPts val="1000"/>
              </a:spcBef>
              <a:spcAft>
                <a:spcPts val="0"/>
              </a:spcAft>
              <a:buSzPts val="1800"/>
              <a:buChar char="●"/>
            </a:pPr>
            <a:r>
              <a:rPr b="1" lang="en" sz="1800"/>
              <a:t>Optax</a:t>
            </a:r>
            <a:r>
              <a:rPr lang="en" sz="1800"/>
              <a:t>: Gradient processing and optimization.</a:t>
            </a:r>
            <a:endParaRPr sz="1800"/>
          </a:p>
          <a:p>
            <a:pPr indent="-342900" lvl="0" marL="457200" rtl="0" algn="l">
              <a:lnSpc>
                <a:spcPct val="115000"/>
              </a:lnSpc>
              <a:spcBef>
                <a:spcPts val="1000"/>
              </a:spcBef>
              <a:spcAft>
                <a:spcPts val="0"/>
              </a:spcAft>
              <a:buSzPts val="1800"/>
              <a:buChar char="●"/>
            </a:pPr>
            <a:r>
              <a:rPr b="1" lang="en" sz="1800"/>
              <a:t>Orbax</a:t>
            </a:r>
            <a:r>
              <a:rPr lang="en" sz="1800"/>
              <a:t>: Checkpointing and persistence.</a:t>
            </a:r>
            <a:endParaRPr sz="1800"/>
          </a:p>
          <a:p>
            <a:pPr indent="-342900" lvl="0" marL="457200" rtl="0" algn="l">
              <a:lnSpc>
                <a:spcPct val="115000"/>
              </a:lnSpc>
              <a:spcBef>
                <a:spcPts val="1000"/>
              </a:spcBef>
              <a:spcAft>
                <a:spcPts val="1000"/>
              </a:spcAft>
              <a:buSzPts val="1800"/>
              <a:buChar char="●"/>
            </a:pPr>
            <a:r>
              <a:rPr b="1" lang="en" sz="1800"/>
              <a:t>ml_dtypes</a:t>
            </a:r>
            <a:r>
              <a:rPr lang="en" sz="1800"/>
              <a:t>: NumPy dtype extensions for machine learning.</a:t>
            </a:r>
            <a:endParaRPr sz="1800"/>
          </a:p>
        </p:txBody>
      </p:sp>
      <p:sp>
        <p:nvSpPr>
          <p:cNvPr id="1220" name="Google Shape;1220;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Flax NNX and the JAX AI Stack</a:t>
            </a:r>
            <a:endParaRPr/>
          </a:p>
        </p:txBody>
      </p:sp>
      <p:sp>
        <p:nvSpPr>
          <p:cNvPr id="1221" name="Google Shape;1221;p126"/>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aphicFrame>
        <p:nvGraphicFramePr>
          <p:cNvPr id="1222" name="Google Shape;1222;p126"/>
          <p:cNvGraphicFramePr/>
          <p:nvPr/>
        </p:nvGraphicFramePr>
        <p:xfrm>
          <a:off x="5153650" y="1757025"/>
          <a:ext cx="3000000" cy="3000000"/>
        </p:xfrm>
        <a:graphic>
          <a:graphicData uri="http://schemas.openxmlformats.org/drawingml/2006/table">
            <a:tbl>
              <a:tblPr>
                <a:noFill/>
                <a:tableStyleId>{B7E4DC83-4808-4C0F-B20A-42CAB9EBBECF}</a:tableStyleId>
              </a:tblPr>
              <a:tblGrid>
                <a:gridCol w="1234125"/>
                <a:gridCol w="1234125"/>
                <a:gridCol w="1234125"/>
              </a:tblGrid>
              <a:tr h="355600">
                <a:tc>
                  <a:txBody>
                    <a:bodyPr/>
                    <a:lstStyle/>
                    <a:p>
                      <a:pPr indent="0" lvl="0" marL="0" rtl="0" algn="ctr">
                        <a:spcBef>
                          <a:spcPts val="0"/>
                        </a:spcBef>
                        <a:spcAft>
                          <a:spcPts val="0"/>
                        </a:spcAft>
                        <a:buNone/>
                      </a:pPr>
                      <a:r>
                        <a:rPr lang="en"/>
                        <a:t>Flax NNX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Orbax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a:t>Optax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55600">
                <a:tc gridSpan="3">
                  <a:txBody>
                    <a:bodyPr/>
                    <a:lstStyle/>
                    <a:p>
                      <a:pPr indent="0" lvl="0" marL="0" rtl="0" algn="ctr">
                        <a:spcBef>
                          <a:spcPts val="0"/>
                        </a:spcBef>
                        <a:spcAft>
                          <a:spcPts val="0"/>
                        </a:spcAft>
                        <a:buNone/>
                      </a:pPr>
                      <a:r>
                        <a:rPr lang="en"/>
                        <a:t>JAX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55600">
                <a:tc gridSpan="3">
                  <a:txBody>
                    <a:bodyPr/>
                    <a:lstStyle/>
                    <a:p>
                      <a:pPr indent="0" lvl="0" marL="0" rtl="0" algn="ctr">
                        <a:spcBef>
                          <a:spcPts val="0"/>
                        </a:spcBef>
                        <a:spcAft>
                          <a:spcPts val="0"/>
                        </a:spcAft>
                        <a:buNone/>
                      </a:pPr>
                      <a:r>
                        <a:rPr lang="en"/>
                        <a:t>XLA</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55600">
                <a:tc gridSpan="3">
                  <a:txBody>
                    <a:bodyPr/>
                    <a:lstStyle/>
                    <a:p>
                      <a:pPr indent="0" lvl="0" marL="0" rtl="0" algn="ctr">
                        <a:spcBef>
                          <a:spcPts val="0"/>
                        </a:spcBef>
                        <a:spcAft>
                          <a:spcPts val="0"/>
                        </a:spcAft>
                        <a:buNone/>
                      </a:pPr>
                      <a:r>
                        <a:rPr lang="en"/>
                        <a:t>CPU/GPU/TPU</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223" name="Google Shape;1223;p126"/>
          <p:cNvSpPr/>
          <p:nvPr/>
        </p:nvSpPr>
        <p:spPr>
          <a:xfrm>
            <a:off x="5160659" y="1114456"/>
            <a:ext cx="1221000" cy="696900"/>
          </a:xfrm>
          <a:prstGeom prst="downArrow">
            <a:avLst>
              <a:gd fmla="val 50000" name="adj1"/>
              <a:gd fmla="val 50000" name="adj2"/>
            </a:avLst>
          </a:prstGeom>
          <a:solidFill>
            <a:srgbClr val="F8F9FA"/>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Grain</a:t>
            </a:r>
            <a:endParaRPr b="0" i="0" sz="1400" u="none" cap="none" strike="noStrike">
              <a:solidFill>
                <a:srgbClr val="000000"/>
              </a:solidFill>
              <a:latin typeface="Roboto"/>
              <a:ea typeface="Roboto"/>
              <a:cs typeface="Roboto"/>
              <a:sym typeface="Roboto"/>
            </a:endParaRPr>
          </a:p>
        </p:txBody>
      </p:sp>
      <p:sp>
        <p:nvSpPr>
          <p:cNvPr id="1224" name="Google Shape;1224;p126"/>
          <p:cNvSpPr txBox="1"/>
          <p:nvPr/>
        </p:nvSpPr>
        <p:spPr>
          <a:xfrm>
            <a:off x="0" y="4637006"/>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https://docs.jaxstack.ai</a:t>
            </a:r>
            <a:endParaRPr sz="1800">
              <a:solidFill>
                <a:schemeClr val="dk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idx="1" type="body"/>
          </p:nvPr>
        </p:nvSpPr>
        <p:spPr>
          <a:xfrm>
            <a:off x="344500" y="1115175"/>
            <a:ext cx="46512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Pythonic Interface</a:t>
            </a:r>
            <a:endParaRPr sz="1800"/>
          </a:p>
          <a:p>
            <a:pPr indent="-342900" lvl="1" marL="914400" rtl="0" algn="l">
              <a:lnSpc>
                <a:spcPct val="115000"/>
              </a:lnSpc>
              <a:spcBef>
                <a:spcPts val="1000"/>
              </a:spcBef>
              <a:spcAft>
                <a:spcPts val="0"/>
              </a:spcAft>
              <a:buSzPts val="1800"/>
              <a:buChar char="○"/>
            </a:pPr>
            <a:r>
              <a:rPr lang="en" sz="1800"/>
              <a:t>Use regular Python objects for defining networks.</a:t>
            </a:r>
            <a:endParaRPr sz="1800"/>
          </a:p>
          <a:p>
            <a:pPr indent="-342900" lvl="0" marL="457200" rtl="0" algn="l">
              <a:lnSpc>
                <a:spcPct val="115000"/>
              </a:lnSpc>
              <a:spcBef>
                <a:spcPts val="1000"/>
              </a:spcBef>
              <a:spcAft>
                <a:spcPts val="0"/>
              </a:spcAft>
              <a:buSzPts val="1800"/>
              <a:buChar char="●"/>
            </a:pPr>
            <a:r>
              <a:rPr lang="en" sz="1800"/>
              <a:t>Explicit State Management</a:t>
            </a:r>
            <a:endParaRPr sz="1800"/>
          </a:p>
          <a:p>
            <a:pPr indent="-342900" lvl="1" marL="914400" rtl="0" algn="l">
              <a:lnSpc>
                <a:spcPct val="115000"/>
              </a:lnSpc>
              <a:spcBef>
                <a:spcPts val="1000"/>
              </a:spcBef>
              <a:spcAft>
                <a:spcPts val="0"/>
              </a:spcAft>
              <a:buSzPts val="1800"/>
              <a:buChar char="○"/>
            </a:pPr>
            <a:r>
              <a:rPr lang="en" sz="1800"/>
              <a:t>Deliberate control over parameters and mutable variables.</a:t>
            </a:r>
            <a:endParaRPr sz="1800"/>
          </a:p>
          <a:p>
            <a:pPr indent="-342900" lvl="0" marL="457200" rtl="0" algn="l">
              <a:lnSpc>
                <a:spcPct val="115000"/>
              </a:lnSpc>
              <a:spcBef>
                <a:spcPts val="1000"/>
              </a:spcBef>
              <a:spcAft>
                <a:spcPts val="0"/>
              </a:spcAft>
              <a:buSzPts val="1800"/>
              <a:buChar char="●"/>
            </a:pPr>
            <a:r>
              <a:rPr lang="en" sz="1800"/>
              <a:t>Python Graph</a:t>
            </a:r>
            <a:r>
              <a:rPr lang="en" sz="1800"/>
              <a:t> Data Structure</a:t>
            </a:r>
            <a:endParaRPr sz="1800"/>
          </a:p>
          <a:p>
            <a:pPr indent="-342900" lvl="1" marL="914400" rtl="0" algn="l">
              <a:lnSpc>
                <a:spcPct val="115000"/>
              </a:lnSpc>
              <a:spcBef>
                <a:spcPts val="1000"/>
              </a:spcBef>
              <a:spcAft>
                <a:spcPts val="1000"/>
              </a:spcAft>
              <a:buSzPts val="1800"/>
              <a:buChar char="○"/>
            </a:pPr>
            <a:r>
              <a:rPr lang="en" sz="1800"/>
              <a:t>Enables reference sharing and mutability.</a:t>
            </a:r>
            <a:endParaRPr sz="1800"/>
          </a:p>
        </p:txBody>
      </p:sp>
      <p:sp>
        <p:nvSpPr>
          <p:cNvPr id="919" name="Google Shape;919;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Design Principles</a:t>
            </a:r>
            <a:endParaRPr/>
          </a:p>
        </p:txBody>
      </p:sp>
      <p:pic>
        <p:nvPicPr>
          <p:cNvPr id="920" name="Google Shape;920;p91"/>
          <p:cNvPicPr preferRelativeResize="0"/>
          <p:nvPr/>
        </p:nvPicPr>
        <p:blipFill>
          <a:blip r:embed="rId3">
            <a:alphaModFix/>
          </a:blip>
          <a:stretch>
            <a:fillRect/>
          </a:stretch>
        </p:blipFill>
        <p:spPr>
          <a:xfrm>
            <a:off x="5148100" y="933975"/>
            <a:ext cx="3843499" cy="38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2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Flax NNX with PyTorch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28"/>
          <p:cNvSpPr txBox="1"/>
          <p:nvPr>
            <p:ph idx="1" type="body"/>
          </p:nvPr>
        </p:nvSpPr>
        <p:spPr>
          <a:xfrm>
            <a:off x="344500" y="1343775"/>
            <a:ext cx="49356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Both use class-based structures for defining models.</a:t>
            </a:r>
            <a:endParaRPr sz="1800"/>
          </a:p>
          <a:p>
            <a:pPr indent="-342900" lvl="0" marL="457200" rtl="0" algn="l">
              <a:lnSpc>
                <a:spcPct val="115000"/>
              </a:lnSpc>
              <a:spcBef>
                <a:spcPts val="1000"/>
              </a:spcBef>
              <a:spcAft>
                <a:spcPts val="0"/>
              </a:spcAft>
              <a:buSzPts val="1800"/>
              <a:buChar char="●"/>
            </a:pPr>
            <a:r>
              <a:rPr lang="en" sz="1800"/>
              <a:t>Similarities in </a:t>
            </a:r>
            <a:r>
              <a:rPr lang="en" sz="1800">
                <a:latin typeface="Roboto Mono Medium"/>
                <a:ea typeface="Roboto Mono Medium"/>
                <a:cs typeface="Roboto Mono Medium"/>
                <a:sym typeface="Roboto Mono Medium"/>
              </a:rPr>
              <a:t>__init__</a:t>
            </a:r>
            <a:r>
              <a:rPr lang="en" sz="1800"/>
              <a:t> and forward pass methods (</a:t>
            </a:r>
            <a:r>
              <a:rPr lang="en" sz="1800">
                <a:latin typeface="Roboto Mono Medium"/>
                <a:ea typeface="Roboto Mono Medium"/>
                <a:cs typeface="Roboto Mono Medium"/>
                <a:sym typeface="Roboto Mono Medium"/>
              </a:rPr>
              <a:t>__call__</a:t>
            </a:r>
            <a:r>
              <a:rPr lang="en" sz="1800"/>
              <a:t> in NNX).</a:t>
            </a:r>
            <a:endParaRPr sz="1800"/>
          </a:p>
          <a:p>
            <a:pPr indent="-342900" lvl="0" marL="457200" rtl="0" algn="l">
              <a:lnSpc>
                <a:spcPct val="115000"/>
              </a:lnSpc>
              <a:spcBef>
                <a:spcPts val="1000"/>
              </a:spcBef>
              <a:spcAft>
                <a:spcPts val="1000"/>
              </a:spcAft>
              <a:buSzPts val="1800"/>
              <a:buChar char="●"/>
            </a:pPr>
            <a:r>
              <a:rPr lang="en" sz="1800"/>
              <a:t>Key difference: explicit vs. implicit random number generation.</a:t>
            </a:r>
            <a:endParaRPr sz="1800"/>
          </a:p>
        </p:txBody>
      </p:sp>
      <p:sp>
        <p:nvSpPr>
          <p:cNvPr id="1235" name="Google Shape;1235;p12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with PyTorch: High-Level</a:t>
            </a:r>
            <a:endParaRPr/>
          </a:p>
        </p:txBody>
      </p:sp>
      <p:sp>
        <p:nvSpPr>
          <p:cNvPr id="1236" name="Google Shape;1236;p128"/>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sp>
        <p:nvSpPr>
          <p:cNvPr id="1237" name="Google Shape;1237;p128"/>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grpSp>
        <p:nvGrpSpPr>
          <p:cNvPr id="1238" name="Google Shape;1238;p128"/>
          <p:cNvGrpSpPr/>
          <p:nvPr/>
        </p:nvGrpSpPr>
        <p:grpSpPr>
          <a:xfrm>
            <a:off x="6514050" y="789250"/>
            <a:ext cx="1673025" cy="3451575"/>
            <a:chOff x="6514050" y="789250"/>
            <a:chExt cx="1673025" cy="3451575"/>
          </a:xfrm>
        </p:grpSpPr>
        <p:pic>
          <p:nvPicPr>
            <p:cNvPr id="1239" name="Google Shape;1239;p128"/>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40" name="Google Shape;1240;p128"/>
            <p:cNvPicPr preferRelativeResize="0"/>
            <p:nvPr/>
          </p:nvPicPr>
          <p:blipFill>
            <a:blip r:embed="rId4">
              <a:alphaModFix/>
            </a:blip>
            <a:stretch>
              <a:fillRect/>
            </a:stretch>
          </p:blipFill>
          <p:spPr>
            <a:xfrm>
              <a:off x="6514050" y="789250"/>
              <a:ext cx="1673025" cy="1673025"/>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29"/>
          <p:cNvSpPr txBox="1"/>
          <p:nvPr>
            <p:ph idx="1" type="body"/>
          </p:nvPr>
        </p:nvSpPr>
        <p:spPr>
          <a:xfrm>
            <a:off x="344500" y="1648575"/>
            <a:ext cx="5083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a:t>
            </a:r>
            <a:r>
              <a:rPr lang="en" sz="1800"/>
              <a:t>: Imperative updates using </a:t>
            </a:r>
            <a:r>
              <a:rPr lang="en" sz="1800">
                <a:latin typeface="Roboto Mono Medium"/>
                <a:ea typeface="Roboto Mono Medium"/>
                <a:cs typeface="Roboto Mono Medium"/>
                <a:sym typeface="Roboto Mono Medium"/>
              </a:rPr>
              <a:t>zero_grad()</a:t>
            </a:r>
            <a:r>
              <a:rPr lang="en" sz="1800"/>
              <a:t> and </a:t>
            </a:r>
            <a:r>
              <a:rPr lang="en" sz="1800">
                <a:latin typeface="Roboto Mono"/>
                <a:ea typeface="Roboto Mono"/>
                <a:cs typeface="Roboto Mono"/>
                <a:sym typeface="Roboto Mono"/>
              </a:rPr>
              <a:t>step()</a:t>
            </a:r>
            <a:r>
              <a:rPr lang="en" sz="1800"/>
              <a:t>.</a:t>
            </a:r>
            <a:endParaRPr sz="1800"/>
          </a:p>
          <a:p>
            <a:pPr indent="-342900" lvl="0" marL="457200" rtl="0" algn="l">
              <a:lnSpc>
                <a:spcPct val="115000"/>
              </a:lnSpc>
              <a:spcBef>
                <a:spcPts val="1000"/>
              </a:spcBef>
              <a:spcAft>
                <a:spcPts val="1000"/>
              </a:spcAft>
              <a:buSzPts val="1800"/>
              <a:buChar char="●"/>
            </a:pPr>
            <a:r>
              <a:rPr b="1" lang="en" sz="1800"/>
              <a:t>Flax NNX</a:t>
            </a:r>
            <a:r>
              <a:rPr lang="en" sz="1800"/>
              <a:t>: Direct attribute assignment and mutation, also enables a functional style with Functional API (split, merge).</a:t>
            </a:r>
            <a:endParaRPr sz="1800"/>
          </a:p>
        </p:txBody>
      </p:sp>
      <p:sp>
        <p:nvSpPr>
          <p:cNvPr id="1246" name="Google Shape;1246;p12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State Management</a:t>
            </a:r>
            <a:endParaRPr/>
          </a:p>
        </p:txBody>
      </p:sp>
      <p:sp>
        <p:nvSpPr>
          <p:cNvPr id="1247" name="Google Shape;1247;p129"/>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48" name="Google Shape;1248;p129"/>
          <p:cNvGrpSpPr/>
          <p:nvPr/>
        </p:nvGrpSpPr>
        <p:grpSpPr>
          <a:xfrm>
            <a:off x="6514050" y="789250"/>
            <a:ext cx="1673025" cy="3451575"/>
            <a:chOff x="6514050" y="789250"/>
            <a:chExt cx="1673025" cy="3451575"/>
          </a:xfrm>
        </p:grpSpPr>
        <p:pic>
          <p:nvPicPr>
            <p:cNvPr id="1249" name="Google Shape;1249;p129"/>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50" name="Google Shape;1250;p129"/>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251" name="Google Shape;1251;p129"/>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55" name="Shape 1255"/>
        <p:cNvGrpSpPr/>
        <p:nvPr/>
      </p:nvGrpSpPr>
      <p:grpSpPr>
        <a:xfrm>
          <a:off x="0" y="0"/>
          <a:ext cx="0" cy="0"/>
          <a:chOff x="0" y="0"/>
          <a:chExt cx="0" cy="0"/>
        </a:xfrm>
      </p:grpSpPr>
      <p:sp>
        <p:nvSpPr>
          <p:cNvPr id="1256" name="Google Shape;1256;p130"/>
          <p:cNvSpPr txBox="1"/>
          <p:nvPr/>
        </p:nvSpPr>
        <p:spPr>
          <a:xfrm>
            <a:off x="375525" y="1314125"/>
            <a:ext cx="4039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torch.relu(x + self.shift)</a:t>
            </a:r>
            <a:endParaRPr sz="1200">
              <a:solidFill>
                <a:srgbClr val="FF7B72"/>
              </a:solidFill>
              <a:latin typeface="Courier"/>
              <a:ea typeface="Courier"/>
              <a:cs typeface="Courier"/>
              <a:sym typeface="Courier"/>
            </a:endParaRPr>
          </a:p>
        </p:txBody>
      </p:sp>
      <p:sp>
        <p:nvSpPr>
          <p:cNvPr id="1257" name="Google Shape;1257;p13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Shifted ReLU in PyTorch and NNX</a:t>
            </a:r>
            <a:endParaRPr>
              <a:solidFill>
                <a:schemeClr val="lt2"/>
              </a:solidFill>
            </a:endParaRPr>
          </a:p>
        </p:txBody>
      </p:sp>
      <p:sp>
        <p:nvSpPr>
          <p:cNvPr id="1258" name="Google Shape;1258;p130"/>
          <p:cNvSpPr txBox="1"/>
          <p:nvPr/>
        </p:nvSpPr>
        <p:spPr>
          <a:xfrm>
            <a:off x="4718925" y="1314125"/>
            <a:ext cx="4039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nnx.relu(x + self.shift)</a:t>
            </a:r>
            <a:endParaRPr sz="1200">
              <a:solidFill>
                <a:srgbClr val="FF7B72"/>
              </a:solidFill>
              <a:latin typeface="Courier"/>
              <a:ea typeface="Courier"/>
              <a:cs typeface="Courier"/>
              <a:sym typeface="Couri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62" name="Shape 1262"/>
        <p:cNvGrpSpPr/>
        <p:nvPr/>
      </p:nvGrpSpPr>
      <p:grpSpPr>
        <a:xfrm>
          <a:off x="0" y="0"/>
          <a:ext cx="0" cy="0"/>
          <a:chOff x="0" y="0"/>
          <a:chExt cx="0" cy="0"/>
        </a:xfrm>
      </p:grpSpPr>
      <p:sp>
        <p:nvSpPr>
          <p:cNvPr id="1263" name="Google Shape;1263;p131"/>
          <p:cNvSpPr txBox="1"/>
          <p:nvPr/>
        </p:nvSpPr>
        <p:spPr>
          <a:xfrm>
            <a:off x="3755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FF7B72"/>
              </a:solidFill>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a:t>
            </a:r>
            <a:endParaRPr sz="1200">
              <a:solidFill>
                <a:srgbClr val="FF7B72"/>
              </a:solidFill>
              <a:latin typeface="Courier"/>
              <a:ea typeface="Courier"/>
              <a:cs typeface="Courier"/>
              <a:sym typeface="Courier"/>
            </a:endParaRPr>
          </a:p>
        </p:txBody>
      </p:sp>
      <p:sp>
        <p:nvSpPr>
          <p:cNvPr id="1264" name="Google Shape;1264;p13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Simple Classifier in PyTorch and NNX</a:t>
            </a:r>
            <a:endParaRPr>
              <a:solidFill>
                <a:schemeClr val="lt2"/>
              </a:solidFill>
            </a:endParaRPr>
          </a:p>
        </p:txBody>
      </p:sp>
      <p:sp>
        <p:nvSpPr>
          <p:cNvPr id="1265" name="Google Shape;1265;p131"/>
          <p:cNvSpPr txBox="1"/>
          <p:nvPr/>
        </p:nvSpPr>
        <p:spPr>
          <a:xfrm>
            <a:off x="47189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rngs: nnx.Rngs</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nnx.Linear(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nnx.relu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nnx.Linear(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 </a:t>
            </a:r>
            <a:endParaRPr sz="1200">
              <a:solidFill>
                <a:srgbClr val="FF7B72"/>
              </a:solidFill>
              <a:latin typeface="Courier"/>
              <a:ea typeface="Courier"/>
              <a:cs typeface="Courier"/>
              <a:sym typeface="Couri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32"/>
          <p:cNvSpPr txBox="1"/>
          <p:nvPr>
            <p:ph idx="1" type="body"/>
          </p:nvPr>
        </p:nvSpPr>
        <p:spPr>
          <a:xfrm>
            <a:off x="344500" y="1496175"/>
            <a:ext cx="51405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PyTorch</a:t>
            </a:r>
            <a:r>
              <a:rPr lang="en" sz="1800">
                <a:solidFill>
                  <a:schemeClr val="lt1"/>
                </a:solidFill>
              </a:rPr>
              <a:t>: </a:t>
            </a:r>
            <a:r>
              <a:rPr lang="en" sz="1800">
                <a:solidFill>
                  <a:schemeClr val="lt1"/>
                </a:solidFill>
                <a:latin typeface="Roboto Mono Medium"/>
                <a:ea typeface="Roboto Mono Medium"/>
                <a:cs typeface="Roboto Mono Medium"/>
                <a:sym typeface="Roboto Mono Medium"/>
              </a:rPr>
              <a:t>loss.backward()</a:t>
            </a:r>
            <a:r>
              <a:rPr lang="en" sz="1800">
                <a:solidFill>
                  <a:schemeClr val="lt1"/>
                </a:solidFill>
              </a:rPr>
              <a:t> for automatic gradient computation, optimizer updates parameters directly.</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Flax NNX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nnx.value_and_grad</a:t>
            </a:r>
            <a:r>
              <a:rPr lang="en" sz="1800">
                <a:solidFill>
                  <a:schemeClr val="lt1"/>
                </a:solidFill>
              </a:rPr>
              <a:t> to compute gradients and </a:t>
            </a:r>
            <a:r>
              <a:rPr lang="en" sz="1800">
                <a:solidFill>
                  <a:schemeClr val="lt1"/>
                </a:solidFill>
                <a:latin typeface="Roboto Mono Medium"/>
                <a:ea typeface="Roboto Mono Medium"/>
                <a:cs typeface="Roboto Mono Medium"/>
                <a:sym typeface="Roboto Mono Medium"/>
              </a:rPr>
              <a:t>optimizer.update</a:t>
            </a:r>
            <a:r>
              <a:rPr lang="en" sz="1800">
                <a:solidFill>
                  <a:schemeClr val="lt1"/>
                </a:solidFill>
              </a:rPr>
              <a:t> to update the model's state with computed gradients.</a:t>
            </a:r>
            <a:endParaRPr sz="1800">
              <a:solidFill>
                <a:schemeClr val="lt1"/>
              </a:solidFill>
            </a:endParaRPr>
          </a:p>
        </p:txBody>
      </p:sp>
      <p:sp>
        <p:nvSpPr>
          <p:cNvPr id="1271" name="Google Shape;1271;p13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Training Loop &amp; Backpropagation</a:t>
            </a:r>
            <a:endParaRPr/>
          </a:p>
        </p:txBody>
      </p:sp>
      <p:sp>
        <p:nvSpPr>
          <p:cNvPr id="1272" name="Google Shape;1272;p132"/>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73" name="Google Shape;1273;p132"/>
          <p:cNvGrpSpPr/>
          <p:nvPr/>
        </p:nvGrpSpPr>
        <p:grpSpPr>
          <a:xfrm>
            <a:off x="6514050" y="789250"/>
            <a:ext cx="1673025" cy="3451575"/>
            <a:chOff x="6514050" y="789250"/>
            <a:chExt cx="1673025" cy="3451575"/>
          </a:xfrm>
        </p:grpSpPr>
        <p:pic>
          <p:nvPicPr>
            <p:cNvPr id="1274" name="Google Shape;1274;p132"/>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75" name="Google Shape;1275;p132"/>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276" name="Google Shape;1276;p13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80" name="Shape 1280"/>
        <p:cNvGrpSpPr/>
        <p:nvPr/>
      </p:nvGrpSpPr>
      <p:grpSpPr>
        <a:xfrm>
          <a:off x="0" y="0"/>
          <a:ext cx="0" cy="0"/>
          <a:chOff x="0" y="0"/>
          <a:chExt cx="0" cy="0"/>
        </a:xfrm>
      </p:grpSpPr>
      <p:sp>
        <p:nvSpPr>
          <p:cNvPr id="1281" name="Google Shape;1281;p133"/>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1282" name="Google Shape;1282;p13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283" name="Google Shape;1283;p133"/>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87" name="Shape 1287"/>
        <p:cNvGrpSpPr/>
        <p:nvPr/>
      </p:nvGrpSpPr>
      <p:grpSpPr>
        <a:xfrm>
          <a:off x="0" y="0"/>
          <a:ext cx="0" cy="0"/>
          <a:chOff x="0" y="0"/>
          <a:chExt cx="0" cy="0"/>
        </a:xfrm>
      </p:grpSpPr>
      <p:sp>
        <p:nvSpPr>
          <p:cNvPr id="1288" name="Google Shape;1288;p134"/>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1289" name="Google Shape;1289;p13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290" name="Google Shape;1290;p134"/>
          <p:cNvSpPr txBox="1"/>
          <p:nvPr/>
        </p:nvSpPr>
        <p:spPr>
          <a:xfrm>
            <a:off x="47189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wrt</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nnx.Param)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94" name="Shape 1294"/>
        <p:cNvGrpSpPr/>
        <p:nvPr/>
      </p:nvGrpSpPr>
      <p:grpSpPr>
        <a:xfrm>
          <a:off x="0" y="0"/>
          <a:ext cx="0" cy="0"/>
          <a:chOff x="0" y="0"/>
          <a:chExt cx="0" cy="0"/>
        </a:xfrm>
      </p:grpSpPr>
      <p:sp>
        <p:nvSpPr>
          <p:cNvPr id="1295" name="Google Shape;1295;p135"/>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296" name="Google Shape;1296;p13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297" name="Google Shape;1297;p135"/>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optimizer.update(model, 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36"/>
          <p:cNvSpPr txBox="1"/>
          <p:nvPr>
            <p:ph idx="1" type="body"/>
          </p:nvPr>
        </p:nvSpPr>
        <p:spPr>
          <a:xfrm>
            <a:off x="344500" y="1572375"/>
            <a:ext cx="4924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powerful and intuitive way to build neural networks with JAX.</a:t>
            </a:r>
            <a:endParaRPr sz="1800"/>
          </a:p>
          <a:p>
            <a:pPr indent="-342900" lvl="0" marL="457200" rtl="0" algn="l">
              <a:lnSpc>
                <a:spcPct val="115000"/>
              </a:lnSpc>
              <a:spcBef>
                <a:spcPts val="1000"/>
              </a:spcBef>
              <a:spcAft>
                <a:spcPts val="1000"/>
              </a:spcAft>
              <a:buSzPts val="1800"/>
              <a:buChar char="●"/>
            </a:pPr>
            <a:r>
              <a:rPr b="1" lang="en" sz="1800"/>
              <a:t>NNX is Pythonic</a:t>
            </a:r>
            <a:r>
              <a:rPr lang="en" sz="1800"/>
              <a:t>: Regular Python semantics for Modules, including support for mutability and shared references.</a:t>
            </a:r>
            <a:endParaRPr sz="1800"/>
          </a:p>
        </p:txBody>
      </p:sp>
      <p:sp>
        <p:nvSpPr>
          <p:cNvPr id="1303" name="Google Shape;1303;p13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304" name="Google Shape;1304;p136"/>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idx="1" type="body"/>
          </p:nvPr>
        </p:nvSpPr>
        <p:spPr>
          <a:xfrm>
            <a:off x="344500" y="1800975"/>
            <a:ext cx="6606300" cy="180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Performance</a:t>
            </a:r>
            <a:endParaRPr sz="1800"/>
          </a:p>
          <a:p>
            <a:pPr indent="-342900" lvl="0" marL="457200" rtl="0" algn="l">
              <a:lnSpc>
                <a:spcPct val="115000"/>
              </a:lnSpc>
              <a:spcBef>
                <a:spcPts val="1000"/>
              </a:spcBef>
              <a:spcAft>
                <a:spcPts val="0"/>
              </a:spcAft>
              <a:buSzPts val="1800"/>
              <a:buChar char="●"/>
            </a:pPr>
            <a:r>
              <a:rPr lang="en" sz="1800"/>
              <a:t>Smoother transition into the JAX ecosystem.</a:t>
            </a:r>
            <a:endParaRPr sz="1800"/>
          </a:p>
          <a:p>
            <a:pPr indent="-342900" lvl="0" marL="457200" rtl="0" algn="l">
              <a:lnSpc>
                <a:spcPct val="115000"/>
              </a:lnSpc>
              <a:spcBef>
                <a:spcPts val="1000"/>
              </a:spcBef>
              <a:spcAft>
                <a:spcPts val="0"/>
              </a:spcAft>
              <a:buSzPts val="1800"/>
              <a:buChar char="●"/>
            </a:pPr>
            <a:r>
              <a:rPr lang="en" sz="1800"/>
              <a:t>API design shares conceptual similarities with PyTorch.</a:t>
            </a:r>
            <a:endParaRPr sz="1800"/>
          </a:p>
          <a:p>
            <a:pPr indent="-342900" lvl="0" marL="457200" rtl="0" algn="l">
              <a:lnSpc>
                <a:spcPct val="115000"/>
              </a:lnSpc>
              <a:spcBef>
                <a:spcPts val="1000"/>
              </a:spcBef>
              <a:spcAft>
                <a:spcPts val="1000"/>
              </a:spcAft>
              <a:buSzPts val="1800"/>
              <a:buChar char="●"/>
            </a:pPr>
            <a:r>
              <a:rPr lang="en" sz="1800"/>
              <a:t>Familiar patterns for defining neural network architectures.</a:t>
            </a:r>
            <a:endParaRPr sz="1800"/>
          </a:p>
        </p:txBody>
      </p:sp>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Benefits for PyTorch Users</a:t>
            </a:r>
            <a:endParaRPr/>
          </a:p>
        </p:txBody>
      </p:sp>
      <p:pic>
        <p:nvPicPr>
          <p:cNvPr id="927" name="Google Shape;927;p92"/>
          <p:cNvPicPr preferRelativeResize="0"/>
          <p:nvPr/>
        </p:nvPicPr>
        <p:blipFill>
          <a:blip r:embed="rId3">
            <a:alphaModFix/>
          </a:blip>
          <a:stretch>
            <a:fillRect/>
          </a:stretch>
        </p:blipFill>
        <p:spPr>
          <a:xfrm>
            <a:off x="7374375" y="1707175"/>
            <a:ext cx="1323975" cy="1543050"/>
          </a:xfrm>
          <a:prstGeom prst="rect">
            <a:avLst/>
          </a:prstGeom>
          <a:noFill/>
          <a:ln>
            <a:noFill/>
          </a:ln>
        </p:spPr>
      </p:pic>
      <p:sp>
        <p:nvSpPr>
          <p:cNvPr id="928" name="Google Shape;928;p9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37"/>
          <p:cNvSpPr txBox="1"/>
          <p:nvPr>
            <p:ph idx="1" type="body"/>
          </p:nvPr>
        </p:nvSpPr>
        <p:spPr>
          <a:xfrm>
            <a:off x="405725" y="1454289"/>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a:p>
            <a:pPr indent="0" lvl="0" marL="0" rtl="0" algn="l">
              <a:lnSpc>
                <a:spcPct val="115000"/>
              </a:lnSpc>
              <a:spcBef>
                <a:spcPts val="1000"/>
              </a:spcBef>
              <a:spcAft>
                <a:spcPts val="0"/>
              </a:spcAft>
              <a:buNone/>
            </a:pPr>
            <a:r>
              <a:t/>
            </a:r>
            <a:endParaRPr sz="2400"/>
          </a:p>
          <a:p>
            <a:pPr indent="0" lvl="0" marL="0" rtl="0" algn="l">
              <a:lnSpc>
                <a:spcPct val="115000"/>
              </a:lnSpc>
              <a:spcBef>
                <a:spcPts val="1000"/>
              </a:spcBef>
              <a:spcAft>
                <a:spcPts val="0"/>
              </a:spcAft>
              <a:buNone/>
            </a:pPr>
            <a:r>
              <a:rPr lang="en" sz="2400"/>
              <a:t>More videos for learning JAX</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4"/>
              </a:rPr>
              <a:t>https://goo.gle/learn-jax-videos</a:t>
            </a:r>
            <a:endParaRPr sz="2400"/>
          </a:p>
        </p:txBody>
      </p:sp>
      <p:sp>
        <p:nvSpPr>
          <p:cNvPr id="1310" name="Google Shape;1310;p13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311" name="Google Shape;1311;p137"/>
          <p:cNvPicPr preferRelativeResize="0"/>
          <p:nvPr/>
        </p:nvPicPr>
        <p:blipFill>
          <a:blip r:embed="rId5">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38"/>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317" name="Google Shape;1317;p13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txBox="1"/>
          <p:nvPr>
            <p:ph idx="1" type="body"/>
          </p:nvPr>
        </p:nvSpPr>
        <p:spPr>
          <a:xfrm>
            <a:off x="344500" y="1800975"/>
            <a:ext cx="42414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nnx.Module</a:t>
            </a:r>
            <a:r>
              <a:rPr lang="en" sz="1800"/>
              <a:t> is the fundamental building block.</a:t>
            </a:r>
            <a:endParaRPr sz="1800"/>
          </a:p>
          <a:p>
            <a:pPr indent="-342900" lvl="0" marL="457200" rtl="0" algn="l">
              <a:lnSpc>
                <a:spcPct val="115000"/>
              </a:lnSpc>
              <a:spcBef>
                <a:spcPts val="1000"/>
              </a:spcBef>
              <a:spcAft>
                <a:spcPts val="1000"/>
              </a:spcAft>
              <a:buSzPts val="1800"/>
              <a:buChar char="●"/>
            </a:pPr>
            <a:r>
              <a:rPr lang="en" sz="1800"/>
              <a:t>Modules directly hold their own state (parameters).</a:t>
            </a:r>
            <a:endParaRPr sz="1800"/>
          </a:p>
        </p:txBody>
      </p:sp>
      <p:sp>
        <p:nvSpPr>
          <p:cNvPr id="939" name="Google Shape;939;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Core Concept: Modules</a:t>
            </a:r>
            <a:endParaRPr/>
          </a:p>
        </p:txBody>
      </p:sp>
      <p:pic>
        <p:nvPicPr>
          <p:cNvPr id="940" name="Google Shape;940;p94"/>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941" name="Google Shape;941;p94"/>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5" name="Shape 945"/>
        <p:cNvGrpSpPr/>
        <p:nvPr/>
      </p:nvGrpSpPr>
      <p:grpSpPr>
        <a:xfrm>
          <a:off x="0" y="0"/>
          <a:ext cx="0" cy="0"/>
          <a:chOff x="0" y="0"/>
          <a:chExt cx="0" cy="0"/>
        </a:xfrm>
      </p:grpSpPr>
      <p:sp>
        <p:nvSpPr>
          <p:cNvPr id="946" name="Google Shape;946;p95"/>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RandomLayer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size: </a:t>
            </a:r>
            <a:r>
              <a:rPr lang="en" sz="1600">
                <a:solidFill>
                  <a:srgbClr val="FFA657"/>
                </a:solidFill>
                <a:latin typeface="Courier"/>
                <a:ea typeface="Courier"/>
                <a:cs typeface="Courier"/>
                <a:sym typeface="Courier"/>
              </a:rPr>
              <a:t>int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self.random_vector = nnx.Param(rngs.normal((size,)))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self.random_vector.value</a:t>
            </a:r>
            <a:endParaRPr sz="1600">
              <a:solidFill>
                <a:srgbClr val="FF7B72"/>
              </a:solidFill>
              <a:latin typeface="Courier"/>
              <a:ea typeface="Courier"/>
              <a:cs typeface="Courier"/>
              <a:sym typeface="Courier"/>
            </a:endParaRPr>
          </a:p>
        </p:txBody>
      </p:sp>
      <p:sp>
        <p:nvSpPr>
          <p:cNvPr id="947" name="Google Shape;947;p9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Random Layer</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6"/>
          <p:cNvSpPr txBox="1"/>
          <p:nvPr>
            <p:ph idx="1" type="body"/>
          </p:nvPr>
        </p:nvSpPr>
        <p:spPr>
          <a:xfrm>
            <a:off x="344500" y="1335210"/>
            <a:ext cx="5094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NNX modules (layers, models, etc.) are regular Python objects that are also registered as JAX Pytrees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Intuitive, object-oriented feel of Python while enabling seamless integration with JAX's functional transformations like </a:t>
            </a:r>
            <a:r>
              <a:rPr lang="en" sz="1800">
                <a:solidFill>
                  <a:schemeClr val="lt1"/>
                </a:solidFill>
                <a:latin typeface="Roboto Mono Medium"/>
                <a:ea typeface="Roboto Mono Medium"/>
                <a:cs typeface="Roboto Mono Medium"/>
                <a:sym typeface="Roboto Mono Medium"/>
              </a:rPr>
              <a:t>jax.jit</a:t>
            </a:r>
            <a:r>
              <a:rPr lang="en" sz="1800">
                <a:solidFill>
                  <a:schemeClr val="lt1"/>
                </a:solidFill>
                <a:latin typeface="Roboto Medium"/>
                <a:ea typeface="Roboto Medium"/>
                <a:cs typeface="Roboto Medium"/>
                <a:sym typeface="Roboto Medium"/>
              </a:rPr>
              <a:t> </a:t>
            </a:r>
            <a:r>
              <a:rPr lang="en" sz="1800">
                <a:solidFill>
                  <a:schemeClr val="lt1"/>
                </a:solidFill>
              </a:rPr>
              <a:t>and </a:t>
            </a:r>
            <a:r>
              <a:rPr lang="en" sz="1800">
                <a:solidFill>
                  <a:schemeClr val="lt1"/>
                </a:solidFill>
                <a:latin typeface="Roboto Mono Medium"/>
                <a:ea typeface="Roboto Mono Medium"/>
                <a:cs typeface="Roboto Mono Medium"/>
                <a:sym typeface="Roboto Mono Medium"/>
              </a:rPr>
              <a:t>jax.vmap</a:t>
            </a:r>
            <a:endParaRPr sz="1800">
              <a:solidFill>
                <a:schemeClr val="lt1"/>
              </a:solidFill>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Modules can be composed into nested (graph) structures to express complex models</a:t>
            </a:r>
            <a:endParaRPr sz="1800">
              <a:solidFill>
                <a:schemeClr val="lt1"/>
              </a:solidFill>
            </a:endParaRPr>
          </a:p>
        </p:txBody>
      </p:sp>
      <p:sp>
        <p:nvSpPr>
          <p:cNvPr id="953" name="Google Shape;953;p96"/>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954" name="Google Shape;954;p96"/>
          <p:cNvGrpSpPr/>
          <p:nvPr/>
        </p:nvGrpSpPr>
        <p:grpSpPr>
          <a:xfrm>
            <a:off x="5322185" y="1552354"/>
            <a:ext cx="3607892" cy="2089137"/>
            <a:chOff x="5322185" y="1552354"/>
            <a:chExt cx="3607892" cy="2089137"/>
          </a:xfrm>
        </p:grpSpPr>
        <p:cxnSp>
          <p:nvCxnSpPr>
            <p:cNvPr id="955" name="Google Shape;955;p96"/>
            <p:cNvCxnSpPr>
              <a:stCxn id="956" idx="6"/>
              <a:endCxn id="957" idx="2"/>
            </p:cNvCxnSpPr>
            <p:nvPr/>
          </p:nvCxnSpPr>
          <p:spPr>
            <a:xfrm>
              <a:off x="6238588" y="25969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58" name="Google Shape;958;p96"/>
            <p:cNvCxnSpPr>
              <a:stCxn id="956" idx="6"/>
              <a:endCxn id="959" idx="2"/>
            </p:cNvCxnSpPr>
            <p:nvPr/>
          </p:nvCxnSpPr>
          <p:spPr>
            <a:xfrm flipH="1" rot="10800000">
              <a:off x="6238588" y="19672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60" name="Google Shape;960;p96"/>
            <p:cNvCxnSpPr>
              <a:stCxn id="961" idx="3"/>
              <a:endCxn id="962" idx="2"/>
            </p:cNvCxnSpPr>
            <p:nvPr/>
          </p:nvCxnSpPr>
          <p:spPr>
            <a:xfrm flipH="1" rot="10800000">
              <a:off x="7623357" y="1659775"/>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3" name="Google Shape;963;p96"/>
            <p:cNvCxnSpPr>
              <a:stCxn id="961" idx="3"/>
              <a:endCxn id="964" idx="2"/>
            </p:cNvCxnSpPr>
            <p:nvPr/>
          </p:nvCxnSpPr>
          <p:spPr>
            <a:xfrm>
              <a:off x="7623357" y="1967275"/>
              <a:ext cx="394200" cy="297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5" name="Google Shape;965;p96"/>
            <p:cNvCxnSpPr>
              <a:stCxn id="966" idx="3"/>
              <a:endCxn id="967" idx="2"/>
            </p:cNvCxnSpPr>
            <p:nvPr/>
          </p:nvCxnSpPr>
          <p:spPr>
            <a:xfrm flipH="1" rot="10800000">
              <a:off x="7623357" y="29190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8" name="Google Shape;968;p96"/>
            <p:cNvCxnSpPr>
              <a:stCxn id="966" idx="3"/>
              <a:endCxn id="969" idx="2"/>
            </p:cNvCxnSpPr>
            <p:nvPr/>
          </p:nvCxnSpPr>
          <p:spPr>
            <a:xfrm>
              <a:off x="7623357" y="32265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970" name="Google Shape;970;p96"/>
            <p:cNvGrpSpPr/>
            <p:nvPr/>
          </p:nvGrpSpPr>
          <p:grpSpPr>
            <a:xfrm>
              <a:off x="8017694" y="1552354"/>
              <a:ext cx="912383" cy="214726"/>
              <a:chOff x="5592550" y="1018950"/>
              <a:chExt cx="1356300" cy="319200"/>
            </a:xfrm>
          </p:grpSpPr>
          <p:sp>
            <p:nvSpPr>
              <p:cNvPr id="971" name="Google Shape;971;p96"/>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62" name="Google Shape;962;p96"/>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2" name="Google Shape;972;p96"/>
            <p:cNvGrpSpPr/>
            <p:nvPr/>
          </p:nvGrpSpPr>
          <p:grpSpPr>
            <a:xfrm>
              <a:off x="6710974" y="1859912"/>
              <a:ext cx="912383" cy="214726"/>
              <a:chOff x="3650050" y="1476150"/>
              <a:chExt cx="1356300" cy="319200"/>
            </a:xfrm>
          </p:grpSpPr>
          <p:sp>
            <p:nvSpPr>
              <p:cNvPr id="961" name="Google Shape;961;p96"/>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9" name="Google Shape;959;p96"/>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3" name="Google Shape;973;p96"/>
            <p:cNvGrpSpPr/>
            <p:nvPr/>
          </p:nvGrpSpPr>
          <p:grpSpPr>
            <a:xfrm>
              <a:off x="5322185" y="2489560"/>
              <a:ext cx="916402" cy="214726"/>
              <a:chOff x="1596750" y="2412150"/>
              <a:chExt cx="1362275" cy="319200"/>
            </a:xfrm>
          </p:grpSpPr>
          <p:sp>
            <p:nvSpPr>
              <p:cNvPr id="974" name="Google Shape;974;p96"/>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6" name="Google Shape;956;p96"/>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5" name="Google Shape;975;p96"/>
            <p:cNvGrpSpPr/>
            <p:nvPr/>
          </p:nvGrpSpPr>
          <p:grpSpPr>
            <a:xfrm>
              <a:off x="6710974" y="3119207"/>
              <a:ext cx="912383" cy="214726"/>
              <a:chOff x="3650050" y="3348150"/>
              <a:chExt cx="1356300" cy="319200"/>
            </a:xfrm>
          </p:grpSpPr>
          <p:sp>
            <p:nvSpPr>
              <p:cNvPr id="966" name="Google Shape;966;p96"/>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7" name="Google Shape;957;p96"/>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6" name="Google Shape;976;p96"/>
            <p:cNvGrpSpPr/>
            <p:nvPr/>
          </p:nvGrpSpPr>
          <p:grpSpPr>
            <a:xfrm>
              <a:off x="8017694" y="2167471"/>
              <a:ext cx="912383" cy="214726"/>
              <a:chOff x="5592550" y="1933350"/>
              <a:chExt cx="1356300" cy="319200"/>
            </a:xfrm>
          </p:grpSpPr>
          <p:sp>
            <p:nvSpPr>
              <p:cNvPr id="977" name="Google Shape;977;p96"/>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64" name="Google Shape;964;p96"/>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8" name="Google Shape;978;p96"/>
            <p:cNvGrpSpPr/>
            <p:nvPr/>
          </p:nvGrpSpPr>
          <p:grpSpPr>
            <a:xfrm>
              <a:off x="8017694" y="2811648"/>
              <a:ext cx="912383" cy="214726"/>
              <a:chOff x="5592550" y="2890950"/>
              <a:chExt cx="1356300" cy="319200"/>
            </a:xfrm>
          </p:grpSpPr>
          <p:sp>
            <p:nvSpPr>
              <p:cNvPr id="979" name="Google Shape;979;p96"/>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67" name="Google Shape;967;p96"/>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0" name="Google Shape;980;p96"/>
            <p:cNvGrpSpPr/>
            <p:nvPr/>
          </p:nvGrpSpPr>
          <p:grpSpPr>
            <a:xfrm>
              <a:off x="8017694" y="3426765"/>
              <a:ext cx="912383" cy="214726"/>
              <a:chOff x="5592550" y="3805350"/>
              <a:chExt cx="1356300" cy="319200"/>
            </a:xfrm>
          </p:grpSpPr>
          <p:sp>
            <p:nvSpPr>
              <p:cNvPr id="981" name="Google Shape;981;p96"/>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69" name="Google Shape;969;p96"/>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